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8" r:id="rId3"/>
    <p:sldId id="394" r:id="rId4"/>
    <p:sldId id="422" r:id="rId5"/>
    <p:sldId id="424" r:id="rId6"/>
    <p:sldId id="381" r:id="rId7"/>
    <p:sldId id="423" r:id="rId8"/>
    <p:sldId id="384" r:id="rId9"/>
    <p:sldId id="382" r:id="rId10"/>
    <p:sldId id="383" r:id="rId11"/>
    <p:sldId id="395" r:id="rId12"/>
    <p:sldId id="392" r:id="rId13"/>
    <p:sldId id="387" r:id="rId14"/>
    <p:sldId id="388" r:id="rId15"/>
    <p:sldId id="391" r:id="rId16"/>
    <p:sldId id="386" r:id="rId17"/>
    <p:sldId id="426" r:id="rId18"/>
    <p:sldId id="425" r:id="rId19"/>
    <p:sldId id="427" r:id="rId20"/>
    <p:sldId id="409" r:id="rId21"/>
    <p:sldId id="428" r:id="rId22"/>
    <p:sldId id="408" r:id="rId23"/>
    <p:sldId id="430" r:id="rId24"/>
    <p:sldId id="429" r:id="rId25"/>
    <p:sldId id="432" r:id="rId26"/>
    <p:sldId id="431" r:id="rId27"/>
    <p:sldId id="435" r:id="rId28"/>
    <p:sldId id="434" r:id="rId29"/>
    <p:sldId id="433" r:id="rId30"/>
    <p:sldId id="389" r:id="rId31"/>
    <p:sldId id="290"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1" autoAdjust="0"/>
    <p:restoredTop sz="94660"/>
  </p:normalViewPr>
  <p:slideViewPr>
    <p:cSldViewPr snapToGrid="0">
      <p:cViewPr varScale="1">
        <p:scale>
          <a:sx n="126" d="100"/>
          <a:sy n="126" d="100"/>
        </p:scale>
        <p:origin x="20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34CD-CE11-4C16-B95A-AC3FF4A81F8C}"/>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F8B90345-340F-47ED-924E-2F2CF7247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890BF0E6-61E0-4AE9-9EC0-0890ECBE3516}"/>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D2FFA244-DF6C-49C6-BD87-279202BB108A}"/>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7FE6ED5B-3616-450B-A381-D482229F5E9D}"/>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2897967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648D-D1EB-495A-B832-81F5DB665D46}"/>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22765279-55C8-4A49-ABA7-F2DB9A2D4141}"/>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9FEE40C-49DF-4E9A-B599-BC25898ABCC1}"/>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40E1991B-73EC-4B78-96FF-4A419A2C015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5E77E7A7-689B-4FA3-99F2-64DDED84D522}"/>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323493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9BC46E-EB2B-4119-916E-6D0CCF4BD457}"/>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519BCF2E-EF9D-4DE9-9918-7D9E615AC359}"/>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E3FEACC2-4350-4015-87CD-E4C3FE46AB22}"/>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0FA50A72-84B6-4C76-AE8B-495805B3348E}"/>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6FFEC075-8C01-49C8-86DE-3A81C3B44B51}"/>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158210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82D0-7C04-4D20-BD22-F9E5EF1EB69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BDEBD19-3180-40B2-8D23-D5CECC244794}"/>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CE7CB479-613F-46B5-A1A7-6868BC5B2D4B}"/>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5F3824BD-E38E-4D03-8552-1B12564C1AA9}"/>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3F15068-6632-4D3C-A774-766D4561E87A}"/>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1968068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9633-7D53-40A0-A84F-D9B099D47A1B}"/>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4DBFEBD9-4E38-49E9-A5DC-542117A97F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646B2310-45FE-492A-A943-2269B85E90DB}"/>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4D5A3DEC-3D0C-4278-8D11-EC9BCF2ACB12}"/>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52C1C28F-9487-49D5-AF2F-04BE82A4FB69}"/>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20409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DE53C-BEE1-418A-82CD-89DED2D00197}"/>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FB96469E-FC61-46BF-9521-13FF476BD8F9}"/>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E89E0FDF-41EE-4467-B2CA-EA8375E7EA8E}"/>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E51C38C8-482C-4EA3-9009-8BF00CCB00D7}"/>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6" name="Footer Placeholder 5">
            <a:extLst>
              <a:ext uri="{FF2B5EF4-FFF2-40B4-BE49-F238E27FC236}">
                <a16:creationId xmlns:a16="http://schemas.microsoft.com/office/drawing/2014/main" id="{CB9DCD52-60E2-4A7F-80F8-CB9CBFCA2939}"/>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FDB4C6AB-1237-4414-895D-347CB665BFCA}"/>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181362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52E7-980C-4635-B708-5AF7A488BCAD}"/>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E199DC4-6AD1-453E-987F-5D32FCED7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B7A0B1B8-DCD4-4868-9186-26DF8955B2E5}"/>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51641BC6-E309-42D9-8F9C-56285E56B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76EA7691-44D0-4D9C-A4E1-79953C444C7E}"/>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36B9E14E-5EC9-45C5-9045-A10A1BBD35BD}"/>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8" name="Footer Placeholder 7">
            <a:extLst>
              <a:ext uri="{FF2B5EF4-FFF2-40B4-BE49-F238E27FC236}">
                <a16:creationId xmlns:a16="http://schemas.microsoft.com/office/drawing/2014/main" id="{53D2AA8A-4923-4149-80A6-078CD8D3D44F}"/>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091D06C6-27B4-4D8E-914F-3BDD16A3335F}"/>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79249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5E65-2024-4B90-A727-79EDA705FDE0}"/>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38BFD17A-FB93-4A6A-824D-0BFB60B56E8A}"/>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4" name="Footer Placeholder 3">
            <a:extLst>
              <a:ext uri="{FF2B5EF4-FFF2-40B4-BE49-F238E27FC236}">
                <a16:creationId xmlns:a16="http://schemas.microsoft.com/office/drawing/2014/main" id="{BE1A7AB7-2939-4636-84A8-C00DB7B8420A}"/>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71E2DFB1-0E2A-4666-98E1-B23A48DE066C}"/>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378987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D3AEF-5D04-4B6F-922B-344CDDE76947}"/>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3" name="Footer Placeholder 2">
            <a:extLst>
              <a:ext uri="{FF2B5EF4-FFF2-40B4-BE49-F238E27FC236}">
                <a16:creationId xmlns:a16="http://schemas.microsoft.com/office/drawing/2014/main" id="{5A8C2DCA-F258-4612-B93D-9858DA9D927D}"/>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1B45CEBC-10BD-4BD9-A44A-E114C5C6A04A}"/>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91260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D6C7-F477-49CB-A2D6-9CD10F0FF7F0}"/>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99A24631-13CF-4255-A7A9-8158D8C5C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A82EFDF-C2B8-471F-A8A3-F491B3E18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32429E71-5454-49D9-9ACA-7D7BC0F6AD15}"/>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6" name="Footer Placeholder 5">
            <a:extLst>
              <a:ext uri="{FF2B5EF4-FFF2-40B4-BE49-F238E27FC236}">
                <a16:creationId xmlns:a16="http://schemas.microsoft.com/office/drawing/2014/main" id="{DD5AB700-AAB5-4B2B-81B9-F26DEB4CE715}"/>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BCC531E7-2569-441D-87AC-3BF86E39448D}"/>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300728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6A72-A741-48EA-AAEE-F2722086E1C9}"/>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F56873CE-5C40-4C8B-AE31-7461AE3117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D6CA3821-15EE-443E-A78A-E9A49D1F3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A5F073BE-A761-45E1-AC85-4E475170338F}"/>
              </a:ext>
            </a:extLst>
          </p:cNvPr>
          <p:cNvSpPr>
            <a:spLocks noGrp="1"/>
          </p:cNvSpPr>
          <p:nvPr>
            <p:ph type="dt" sz="half" idx="10"/>
          </p:nvPr>
        </p:nvSpPr>
        <p:spPr/>
        <p:txBody>
          <a:bodyPr/>
          <a:lstStyle/>
          <a:p>
            <a:fld id="{CEFE9CE2-7345-408A-83E9-B0AB4B2DD7DF}" type="datetimeFigureOut">
              <a:rPr lang="zh-TW" altLang="en-US" smtClean="0"/>
              <a:t>2023/11/6</a:t>
            </a:fld>
            <a:endParaRPr lang="zh-TW" altLang="en-US"/>
          </a:p>
        </p:txBody>
      </p:sp>
      <p:sp>
        <p:nvSpPr>
          <p:cNvPr id="6" name="Footer Placeholder 5">
            <a:extLst>
              <a:ext uri="{FF2B5EF4-FFF2-40B4-BE49-F238E27FC236}">
                <a16:creationId xmlns:a16="http://schemas.microsoft.com/office/drawing/2014/main" id="{D29FC71A-B261-4AA1-9CF7-737490CD2CE3}"/>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53910FD7-746B-444E-89D5-62D84A3EAD75}"/>
              </a:ext>
            </a:extLst>
          </p:cNvPr>
          <p:cNvSpPr>
            <a:spLocks noGrp="1"/>
          </p:cNvSpPr>
          <p:nvPr>
            <p:ph type="sldNum" sz="quarter" idx="12"/>
          </p:nvPr>
        </p:nvSpPr>
        <p:spPr/>
        <p:txBody>
          <a:body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282283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A829E-FDAB-4533-AD97-E549ED65B4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0E15FAB3-7D2A-476F-9E0C-B134D2EB6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C879C146-3A15-41C6-BB4D-E21897BC7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E9CE2-7345-408A-83E9-B0AB4B2DD7DF}" type="datetimeFigureOut">
              <a:rPr lang="zh-TW" altLang="en-US" smtClean="0"/>
              <a:t>2023/11/6</a:t>
            </a:fld>
            <a:endParaRPr lang="zh-TW" altLang="en-US"/>
          </a:p>
        </p:txBody>
      </p:sp>
      <p:sp>
        <p:nvSpPr>
          <p:cNvPr id="5" name="Footer Placeholder 4">
            <a:extLst>
              <a:ext uri="{FF2B5EF4-FFF2-40B4-BE49-F238E27FC236}">
                <a16:creationId xmlns:a16="http://schemas.microsoft.com/office/drawing/2014/main" id="{7DF8F3B2-46FC-4968-BB5B-47B624CF1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547E3612-E51E-4FDF-9508-784E887AA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6A65C-6EF1-48D1-A1EE-CF7A051B18C9}" type="slidenum">
              <a:rPr lang="zh-TW" altLang="en-US" smtClean="0"/>
              <a:t>‹#›</a:t>
            </a:fld>
            <a:endParaRPr lang="zh-TW" altLang="en-US"/>
          </a:p>
        </p:txBody>
      </p:sp>
    </p:spTree>
    <p:extLst>
      <p:ext uri="{BB962C8B-B14F-4D97-AF65-F5344CB8AC3E}">
        <p14:creationId xmlns:p14="http://schemas.microsoft.com/office/powerpoint/2010/main" val="3635073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azuh/wazuh-docker.git%20-b%20v4.6.0"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fortinet.com/resources/cyberglossary/what-is-port-scan" TargetMode="External"/><Relationship Id="rId3" Type="http://schemas.openxmlformats.org/officeDocument/2006/relationships/image" Target="../media/image5.png"/><Relationship Id="rId7" Type="http://schemas.openxmlformats.org/officeDocument/2006/relationships/hyperlink" Target="https://www.fortinet.com/resources/cyberglossary/ddos-attack"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fortinet.com/resources/cyberglossary/dos-vs-ddos" TargetMode="External"/><Relationship Id="rId5" Type="http://schemas.openxmlformats.org/officeDocument/2006/relationships/hyperlink" Target="https://www.fortinet.com/products/ips" TargetMode="External"/><Relationship Id="rId4" Type="http://schemas.openxmlformats.org/officeDocument/2006/relationships/hyperlink" Target="https://www.fortinet.com/resources/cyberglossary/intrusion-detection-syste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67171" y="1426996"/>
            <a:ext cx="6253317" cy="2690180"/>
          </a:xfrm>
        </p:spPr>
        <p:txBody>
          <a:bodyPr>
            <a:normAutofit/>
          </a:bodyPr>
          <a:lstStyle/>
          <a:p>
            <a:pPr algn="l"/>
            <a:r>
              <a:rPr lang="en-US" altLang="zh-TW" sz="8800" b="1" dirty="0">
                <a:latin typeface="+mj-ea"/>
              </a:rPr>
              <a:t>MITRE</a:t>
            </a:r>
            <a:br>
              <a:rPr lang="en-US" altLang="zh-TW" sz="8800" b="1" dirty="0">
                <a:latin typeface="+mj-ea"/>
              </a:rPr>
            </a:br>
            <a:r>
              <a:rPr lang="en-US" altLang="zh-TW" sz="8800" b="1" dirty="0">
                <a:latin typeface="+mj-ea"/>
              </a:rPr>
              <a:t>ENGAGE</a:t>
            </a:r>
            <a:endParaRPr lang="en-US" sz="8800" b="1" dirty="0">
              <a:latin typeface="+mj-ea"/>
            </a:endParaRPr>
          </a:p>
        </p:txBody>
      </p:sp>
      <p:pic>
        <p:nvPicPr>
          <p:cNvPr id="10" name="Picture 9">
            <a:extLst>
              <a:ext uri="{FF2B5EF4-FFF2-40B4-BE49-F238E27FC236}">
                <a16:creationId xmlns:a16="http://schemas.microsoft.com/office/drawing/2014/main" id="{687247C7-C900-4675-AF3E-CC1607A4F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84" y="1048344"/>
            <a:ext cx="3447484" cy="344748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CF5F093C-AC43-417F-8E7A-E1E353FFCB87}"/>
              </a:ext>
            </a:extLst>
          </p:cNvPr>
          <p:cNvSpPr txBox="1"/>
          <p:nvPr/>
        </p:nvSpPr>
        <p:spPr>
          <a:xfrm>
            <a:off x="10440022" y="6246790"/>
            <a:ext cx="2039846" cy="461665"/>
          </a:xfrm>
          <a:prstGeom prst="rect">
            <a:avLst/>
          </a:prstGeom>
          <a:noFill/>
        </p:spPr>
        <p:txBody>
          <a:bodyPr wrap="square" rtlCol="0">
            <a:spAutoFit/>
          </a:bodyPr>
          <a:lstStyle/>
          <a:p>
            <a:r>
              <a:rPr lang="en-IN" altLang="zh-TW" dirty="0"/>
              <a:t>- </a:t>
            </a:r>
            <a:r>
              <a:rPr lang="en-IN" altLang="zh-TW" sz="2400" dirty="0"/>
              <a:t>SANDHYA</a:t>
            </a:r>
            <a:endParaRPr lang="zh-TW" altLang="en-US" sz="2400" dirty="0"/>
          </a:p>
        </p:txBody>
      </p:sp>
      <p:sp>
        <p:nvSpPr>
          <p:cNvPr id="8" name="AutoShape 8">
            <a:extLst>
              <a:ext uri="{FF2B5EF4-FFF2-40B4-BE49-F238E27FC236}">
                <a16:creationId xmlns:a16="http://schemas.microsoft.com/office/drawing/2014/main" id="{1959655C-6739-49A6-9D59-23ECD3BF1D42}"/>
              </a:ext>
            </a:extLst>
          </p:cNvPr>
          <p:cNvSpPr/>
          <p:nvPr/>
        </p:nvSpPr>
        <p:spPr>
          <a:xfrm flipV="1">
            <a:off x="5267171" y="4265697"/>
            <a:ext cx="6453774" cy="9238"/>
          </a:xfrm>
          <a:prstGeom prst="line">
            <a:avLst/>
          </a:prstGeom>
          <a:ln w="31750" cap="flat">
            <a:solidFill>
              <a:srgbClr val="000000"/>
            </a:solidFill>
            <a:prstDash val="solid"/>
            <a:headEnd type="none" w="sm" len="sm"/>
            <a:tailEnd type="none" w="sm" len="sm"/>
          </a:ln>
        </p:spPr>
        <p:txBody>
          <a:bodyPr/>
          <a:lstStyle/>
          <a:p>
            <a:endParaRPr lang="zh-TW" altLang="en-US" dirty="0"/>
          </a:p>
        </p:txBody>
      </p:sp>
      <p:sp>
        <p:nvSpPr>
          <p:cNvPr id="9" name="Subtitle 2">
            <a:extLst>
              <a:ext uri="{FF2B5EF4-FFF2-40B4-BE49-F238E27FC236}">
                <a16:creationId xmlns:a16="http://schemas.microsoft.com/office/drawing/2014/main" id="{E5474CD7-04B5-4588-A8A0-67B559447BEF}"/>
              </a:ext>
            </a:extLst>
          </p:cNvPr>
          <p:cNvSpPr txBox="1">
            <a:spLocks/>
          </p:cNvSpPr>
          <p:nvPr/>
        </p:nvSpPr>
        <p:spPr>
          <a:xfrm>
            <a:off x="5190598" y="4423456"/>
            <a:ext cx="6269347" cy="10714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solidFill>
                  <a:srgbClr val="374151"/>
                </a:solidFill>
                <a:latin typeface="Segoe UI Variable Text Semibold" pitchFamily="2" charset="0"/>
              </a:rPr>
              <a:t>EMPOWERING CYBERSECURITY THROUGH ADVESARY ENGAGEMENT</a:t>
            </a:r>
            <a:endParaRPr lang="en-US" dirty="0">
              <a:solidFill>
                <a:schemeClr val="tx1">
                  <a:lumMod val="85000"/>
                  <a:lumOff val="15000"/>
                </a:schemeClr>
              </a:solidFill>
              <a:latin typeface="Segoe UI Variable Text Semibold" pitchFamily="2" charset="0"/>
            </a:endParaRPr>
          </a:p>
        </p:txBody>
      </p:sp>
      <p:sp>
        <p:nvSpPr>
          <p:cNvPr id="3" name="TextBox 2">
            <a:extLst>
              <a:ext uri="{FF2B5EF4-FFF2-40B4-BE49-F238E27FC236}">
                <a16:creationId xmlns:a16="http://schemas.microsoft.com/office/drawing/2014/main" id="{BCCA9E79-0F7E-4BAD-BF9E-AE44BA25ED8F}"/>
              </a:ext>
            </a:extLst>
          </p:cNvPr>
          <p:cNvSpPr txBox="1"/>
          <p:nvPr/>
        </p:nvSpPr>
        <p:spPr>
          <a:xfrm>
            <a:off x="314035" y="4948957"/>
            <a:ext cx="3906983"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altLang="zh-TW" sz="2800" dirty="0">
                <a:latin typeface="Times New Roman" panose="02020603050405020304" pitchFamily="18" charset="0"/>
                <a:cs typeface="Times New Roman" panose="02020603050405020304" pitchFamily="18" charset="0"/>
              </a:rPr>
              <a:t>WEEK – 9</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3" name="TextBox 2">
            <a:extLst>
              <a:ext uri="{FF2B5EF4-FFF2-40B4-BE49-F238E27FC236}">
                <a16:creationId xmlns:a16="http://schemas.microsoft.com/office/drawing/2014/main" id="{2BE07705-B747-4025-B97C-15C543C77B2A}"/>
              </a:ext>
            </a:extLst>
          </p:cNvPr>
          <p:cNvSpPr txBox="1"/>
          <p:nvPr/>
        </p:nvSpPr>
        <p:spPr>
          <a:xfrm>
            <a:off x="3976962" y="143754"/>
            <a:ext cx="355804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1. Single Node deployment</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16625C6-36AB-40E1-85A8-D7E18083AAEB}"/>
              </a:ext>
            </a:extLst>
          </p:cNvPr>
          <p:cNvSpPr txBox="1"/>
          <p:nvPr/>
        </p:nvSpPr>
        <p:spPr>
          <a:xfrm>
            <a:off x="272561" y="605419"/>
            <a:ext cx="12024946" cy="6494085"/>
          </a:xfrm>
          <a:prstGeom prst="rect">
            <a:avLst/>
          </a:prstGeom>
          <a:noFill/>
        </p:spPr>
        <p:txBody>
          <a:bodyPr wrap="square" rtlCol="0">
            <a:spAutoFit/>
          </a:bodyPr>
          <a:lstStyle/>
          <a:p>
            <a:r>
              <a:rPr lang="en-IN"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1.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Clone the Wazuh repository to your system:</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git clone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hlinkClick r:id="rId3"/>
              </a:rPr>
              <a:t>https://github.com/wazuh/wazuh-docker.git -b v4.6.0</a:t>
            </a: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Then enter into the single-node directory to execute all the commands within this directory.</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2. Provide a group of certificates for each node in the stack to secure communication between the nodes. </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Generate self-signed certificates for each cluster node. We have created a Docker image to automate certificate generation using the Wazuh certs gen tool.</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We need to Execute the following command to get the desired certificates:</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docker-compose -f generate-indexer-</a:t>
            </a:r>
            <a:r>
              <a:rPr lang="en-US" altLang="zh-TW" sz="1600" dirty="0" err="1">
                <a:solidFill>
                  <a:schemeClr val="accent4">
                    <a:lumMod val="20000"/>
                    <a:lumOff val="80000"/>
                  </a:schemeClr>
                </a:solidFill>
                <a:latin typeface="Times New Roman" panose="02020603050405020304" pitchFamily="18" charset="0"/>
                <a:cs typeface="Times New Roman" panose="02020603050405020304" pitchFamily="18" charset="0"/>
              </a:rPr>
              <a:t>certs.yml</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run --rm generator</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3. Start the Wazuh single-node deployment using docker-compose:</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Foreground :docker-compose up</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Background :docker-compose up –d</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1.Clone the Wazuh repository to your system:</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git clone https://github.com/wazuh/wazuh-docker.git -b v4.6.0</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2.For versions 4.3.5 and above, enter into the build-docker-images directory and build the Wazuh manager, indexer, and dashboard images:</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docker-compose build</a:t>
            </a:r>
          </a:p>
          <a:p>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build-docker-images/build-images.sh</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A09F849-95CB-4A05-90F6-1F7658041021}"/>
              </a:ext>
            </a:extLst>
          </p:cNvPr>
          <p:cNvSpPr txBox="1"/>
          <p:nvPr/>
        </p:nvSpPr>
        <p:spPr>
          <a:xfrm>
            <a:off x="1459521" y="2828603"/>
            <a:ext cx="5635870" cy="281354"/>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endParaRPr lang="zh-TW" altLang="en-US" dirty="0"/>
          </a:p>
        </p:txBody>
      </p:sp>
      <p:sp>
        <p:nvSpPr>
          <p:cNvPr id="12" name="TextBox 11">
            <a:extLst>
              <a:ext uri="{FF2B5EF4-FFF2-40B4-BE49-F238E27FC236}">
                <a16:creationId xmlns:a16="http://schemas.microsoft.com/office/drawing/2014/main" id="{AB73E44F-8E30-4997-AEF2-8E91B71B8F08}"/>
              </a:ext>
            </a:extLst>
          </p:cNvPr>
          <p:cNvSpPr txBox="1"/>
          <p:nvPr/>
        </p:nvSpPr>
        <p:spPr>
          <a:xfrm>
            <a:off x="3053814" y="4106008"/>
            <a:ext cx="5844002"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2. Build the docker images individually </a:t>
            </a: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 </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79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4" name="Picture 3">
            <a:extLst>
              <a:ext uri="{FF2B5EF4-FFF2-40B4-BE49-F238E27FC236}">
                <a16:creationId xmlns:a16="http://schemas.microsoft.com/office/drawing/2014/main" id="{86FAADC6-92C0-4462-9040-4807AB35E9AC}"/>
              </a:ext>
            </a:extLst>
          </p:cNvPr>
          <p:cNvPicPr>
            <a:picLocks noChangeAspect="1"/>
          </p:cNvPicPr>
          <p:nvPr/>
        </p:nvPicPr>
        <p:blipFill>
          <a:blip r:embed="rId3"/>
          <a:stretch>
            <a:fillRect/>
          </a:stretch>
        </p:blipFill>
        <p:spPr>
          <a:xfrm>
            <a:off x="43244" y="52754"/>
            <a:ext cx="12063764" cy="6699738"/>
          </a:xfrm>
          <a:prstGeom prst="rect">
            <a:avLst/>
          </a:prstGeom>
        </p:spPr>
      </p:pic>
      <p:pic>
        <p:nvPicPr>
          <p:cNvPr id="6" name="Picture 5">
            <a:extLst>
              <a:ext uri="{FF2B5EF4-FFF2-40B4-BE49-F238E27FC236}">
                <a16:creationId xmlns:a16="http://schemas.microsoft.com/office/drawing/2014/main" id="{5FD39687-4B70-4AF8-B4C8-D49BFE24C741}"/>
              </a:ext>
            </a:extLst>
          </p:cNvPr>
          <p:cNvPicPr>
            <a:picLocks noChangeAspect="1"/>
          </p:cNvPicPr>
          <p:nvPr/>
        </p:nvPicPr>
        <p:blipFill rotWithShape="1">
          <a:blip r:embed="rId4"/>
          <a:srcRect r="4999"/>
          <a:stretch/>
        </p:blipFill>
        <p:spPr>
          <a:xfrm>
            <a:off x="6236676" y="1157248"/>
            <a:ext cx="5641731" cy="2603340"/>
          </a:xfrm>
          <a:prstGeom prst="rect">
            <a:avLst/>
          </a:prstGeom>
        </p:spPr>
      </p:pic>
    </p:spTree>
    <p:extLst>
      <p:ext uri="{BB962C8B-B14F-4D97-AF65-F5344CB8AC3E}">
        <p14:creationId xmlns:p14="http://schemas.microsoft.com/office/powerpoint/2010/main" val="2597171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A506BE60-0A69-48C3-8C83-3A24B8A87B7B}"/>
              </a:ext>
            </a:extLst>
          </p:cNvPr>
          <p:cNvSpPr txBox="1"/>
          <p:nvPr/>
        </p:nvSpPr>
        <p:spPr>
          <a:xfrm>
            <a:off x="237392" y="175846"/>
            <a:ext cx="11808070" cy="923330"/>
          </a:xfrm>
          <a:prstGeom prst="rect">
            <a:avLst/>
          </a:prstGeom>
          <a:noFill/>
        </p:spPr>
        <p:txBody>
          <a:bodyPr wrap="square" rtlCol="0">
            <a:spAutoFit/>
          </a:bodyPr>
          <a:lstStyle/>
          <a:p>
            <a:pPr marL="342900" indent="-342900">
              <a:buAutoNum type="arabicPeriod" startAt="3"/>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Change the password of Wazuh users</a:t>
            </a:r>
          </a:p>
          <a:p>
            <a:pPr marL="342900" indent="-342900">
              <a:buAutoNum type="arabicPeriod" startAt="3"/>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Set up a new hash</a:t>
            </a:r>
          </a:p>
          <a:p>
            <a:pPr marL="342900" indent="-342900">
              <a:buAutoNum type="arabicPeriod" startAt="3"/>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Apply the changes and run docker –compose up command.</a:t>
            </a:r>
          </a:p>
        </p:txBody>
      </p:sp>
      <p:pic>
        <p:nvPicPr>
          <p:cNvPr id="6" name="Picture 5">
            <a:extLst>
              <a:ext uri="{FF2B5EF4-FFF2-40B4-BE49-F238E27FC236}">
                <a16:creationId xmlns:a16="http://schemas.microsoft.com/office/drawing/2014/main" id="{BBA85615-96FE-4A37-BFC0-F83BAE507A92}"/>
              </a:ext>
            </a:extLst>
          </p:cNvPr>
          <p:cNvPicPr>
            <a:picLocks noChangeAspect="1"/>
          </p:cNvPicPr>
          <p:nvPr/>
        </p:nvPicPr>
        <p:blipFill>
          <a:blip r:embed="rId3"/>
          <a:stretch>
            <a:fillRect/>
          </a:stretch>
        </p:blipFill>
        <p:spPr>
          <a:xfrm>
            <a:off x="5085617" y="1158311"/>
            <a:ext cx="7038975" cy="5645594"/>
          </a:xfrm>
          <a:prstGeom prst="rect">
            <a:avLst/>
          </a:prstGeom>
        </p:spPr>
      </p:pic>
      <p:graphicFrame>
        <p:nvGraphicFramePr>
          <p:cNvPr id="7" name="Table 7">
            <a:extLst>
              <a:ext uri="{FF2B5EF4-FFF2-40B4-BE49-F238E27FC236}">
                <a16:creationId xmlns:a16="http://schemas.microsoft.com/office/drawing/2014/main" id="{CB872AEA-BAB9-4CFB-A735-E88B47391A46}"/>
              </a:ext>
            </a:extLst>
          </p:cNvPr>
          <p:cNvGraphicFramePr>
            <a:graphicFrameLocks noGrp="1"/>
          </p:cNvGraphicFramePr>
          <p:nvPr>
            <p:extLst>
              <p:ext uri="{D42A27DB-BD31-4B8C-83A1-F6EECF244321}">
                <p14:modId xmlns:p14="http://schemas.microsoft.com/office/powerpoint/2010/main" val="2506411227"/>
              </p:ext>
            </p:extLst>
          </p:nvPr>
        </p:nvGraphicFramePr>
        <p:xfrm>
          <a:off x="166687" y="2442958"/>
          <a:ext cx="4777522" cy="3105642"/>
        </p:xfrm>
        <a:graphic>
          <a:graphicData uri="http://schemas.openxmlformats.org/drawingml/2006/table">
            <a:tbl>
              <a:tblPr firstRow="1" bandRow="1">
                <a:tableStyleId>{D7AC3CCA-C797-4891-BE02-D94E43425B78}</a:tableStyleId>
              </a:tblPr>
              <a:tblGrid>
                <a:gridCol w="2388761">
                  <a:extLst>
                    <a:ext uri="{9D8B030D-6E8A-4147-A177-3AD203B41FA5}">
                      <a16:colId xmlns:a16="http://schemas.microsoft.com/office/drawing/2014/main" val="3211580426"/>
                    </a:ext>
                  </a:extLst>
                </a:gridCol>
                <a:gridCol w="2388761">
                  <a:extLst>
                    <a:ext uri="{9D8B030D-6E8A-4147-A177-3AD203B41FA5}">
                      <a16:colId xmlns:a16="http://schemas.microsoft.com/office/drawing/2014/main" val="3114312682"/>
                    </a:ext>
                  </a:extLst>
                </a:gridCol>
              </a:tblGrid>
              <a:tr h="467516">
                <a:tc>
                  <a:txBody>
                    <a:bodyPr/>
                    <a:lstStyle/>
                    <a:p>
                      <a:pPr fontAlgn="ctr"/>
                      <a:r>
                        <a:rPr lang="en-US" altLang="zh-TW" b="1" i="0" dirty="0">
                          <a:effectLst/>
                          <a:latin typeface="Manrope"/>
                        </a:rPr>
                        <a:t>1514</a:t>
                      </a:r>
                      <a:endParaRPr lang="zh-TW" altLang="en-US" i="0" dirty="0">
                        <a:effectLst/>
                        <a:latin typeface="Manrope"/>
                      </a:endParaRPr>
                    </a:p>
                  </a:txBody>
                  <a:tcPr marL="142875" marR="142875" marT="76200" marB="76200" anchor="ctr"/>
                </a:tc>
                <a:tc>
                  <a:txBody>
                    <a:bodyPr/>
                    <a:lstStyle/>
                    <a:p>
                      <a:pPr fontAlgn="ctr"/>
                      <a:r>
                        <a:rPr lang="en-IN" i="0">
                          <a:effectLst/>
                          <a:latin typeface="Manrope"/>
                        </a:rPr>
                        <a:t>Wazuh TCP</a:t>
                      </a:r>
                    </a:p>
                  </a:txBody>
                  <a:tcPr marL="142875" marR="142875" marT="76200" marB="76200" anchor="ctr"/>
                </a:tc>
                <a:extLst>
                  <a:ext uri="{0D108BD9-81ED-4DB2-BD59-A6C34878D82A}">
                    <a16:rowId xmlns:a16="http://schemas.microsoft.com/office/drawing/2014/main" val="1863177216"/>
                  </a:ext>
                </a:extLst>
              </a:tr>
              <a:tr h="467516">
                <a:tc>
                  <a:txBody>
                    <a:bodyPr/>
                    <a:lstStyle/>
                    <a:p>
                      <a:pPr fontAlgn="ctr"/>
                      <a:r>
                        <a:rPr lang="en-US" altLang="zh-TW" b="1" i="0">
                          <a:effectLst/>
                          <a:latin typeface="Manrope"/>
                        </a:rPr>
                        <a:t>1515</a:t>
                      </a:r>
                      <a:endParaRPr lang="zh-TW" altLang="en-US" i="0">
                        <a:effectLst/>
                        <a:latin typeface="Manrope"/>
                      </a:endParaRPr>
                    </a:p>
                  </a:txBody>
                  <a:tcPr marL="142875" marR="142875" marT="76200" marB="76200" anchor="ctr"/>
                </a:tc>
                <a:tc>
                  <a:txBody>
                    <a:bodyPr/>
                    <a:lstStyle/>
                    <a:p>
                      <a:pPr fontAlgn="ctr"/>
                      <a:r>
                        <a:rPr lang="en-IN" i="0" dirty="0">
                          <a:effectLst/>
                          <a:latin typeface="Manrope"/>
                        </a:rPr>
                        <a:t>Wazuh TCP</a:t>
                      </a:r>
                    </a:p>
                  </a:txBody>
                  <a:tcPr marL="142875" marR="142875" marT="76200" marB="76200" anchor="ctr"/>
                </a:tc>
                <a:extLst>
                  <a:ext uri="{0D108BD9-81ED-4DB2-BD59-A6C34878D82A}">
                    <a16:rowId xmlns:a16="http://schemas.microsoft.com/office/drawing/2014/main" val="3132113997"/>
                  </a:ext>
                </a:extLst>
              </a:tr>
              <a:tr h="467516">
                <a:tc>
                  <a:txBody>
                    <a:bodyPr/>
                    <a:lstStyle/>
                    <a:p>
                      <a:pPr fontAlgn="ctr"/>
                      <a:r>
                        <a:rPr lang="en-US" altLang="zh-TW" b="1" i="0">
                          <a:effectLst/>
                          <a:latin typeface="Manrope"/>
                        </a:rPr>
                        <a:t>514</a:t>
                      </a:r>
                      <a:endParaRPr lang="zh-TW" altLang="en-US" i="0">
                        <a:effectLst/>
                        <a:latin typeface="Manrope"/>
                      </a:endParaRPr>
                    </a:p>
                  </a:txBody>
                  <a:tcPr marL="142875" marR="142875" marT="76200" marB="76200" anchor="ctr"/>
                </a:tc>
                <a:tc>
                  <a:txBody>
                    <a:bodyPr/>
                    <a:lstStyle/>
                    <a:p>
                      <a:pPr fontAlgn="ctr"/>
                      <a:r>
                        <a:rPr lang="en-IN" i="0">
                          <a:effectLst/>
                          <a:latin typeface="Manrope"/>
                        </a:rPr>
                        <a:t>Wazuh UDP</a:t>
                      </a:r>
                    </a:p>
                  </a:txBody>
                  <a:tcPr marL="142875" marR="142875" marT="76200" marB="76200" anchor="ctr"/>
                </a:tc>
                <a:extLst>
                  <a:ext uri="{0D108BD9-81ED-4DB2-BD59-A6C34878D82A}">
                    <a16:rowId xmlns:a16="http://schemas.microsoft.com/office/drawing/2014/main" val="1496658340"/>
                  </a:ext>
                </a:extLst>
              </a:tr>
              <a:tr h="467516">
                <a:tc>
                  <a:txBody>
                    <a:bodyPr/>
                    <a:lstStyle/>
                    <a:p>
                      <a:pPr fontAlgn="ctr"/>
                      <a:r>
                        <a:rPr lang="en-US" altLang="zh-TW" b="1" i="0">
                          <a:effectLst/>
                          <a:latin typeface="Manrope"/>
                        </a:rPr>
                        <a:t>55000</a:t>
                      </a:r>
                      <a:endParaRPr lang="zh-TW" altLang="en-US" i="0">
                        <a:effectLst/>
                        <a:latin typeface="Manrope"/>
                      </a:endParaRPr>
                    </a:p>
                  </a:txBody>
                  <a:tcPr marL="142875" marR="142875" marT="76200" marB="76200" anchor="ctr"/>
                </a:tc>
                <a:tc>
                  <a:txBody>
                    <a:bodyPr/>
                    <a:lstStyle/>
                    <a:p>
                      <a:pPr fontAlgn="ctr"/>
                      <a:r>
                        <a:rPr lang="en-IN" i="0">
                          <a:effectLst/>
                          <a:latin typeface="Manrope"/>
                        </a:rPr>
                        <a:t>Wazuh API</a:t>
                      </a:r>
                    </a:p>
                  </a:txBody>
                  <a:tcPr marL="142875" marR="142875" marT="76200" marB="76200" anchor="ctr"/>
                </a:tc>
                <a:extLst>
                  <a:ext uri="{0D108BD9-81ED-4DB2-BD59-A6C34878D82A}">
                    <a16:rowId xmlns:a16="http://schemas.microsoft.com/office/drawing/2014/main" val="1433666372"/>
                  </a:ext>
                </a:extLst>
              </a:tr>
              <a:tr h="467516">
                <a:tc>
                  <a:txBody>
                    <a:bodyPr/>
                    <a:lstStyle/>
                    <a:p>
                      <a:pPr fontAlgn="ctr"/>
                      <a:r>
                        <a:rPr lang="en-US" altLang="zh-TW" b="1" i="0">
                          <a:effectLst/>
                          <a:latin typeface="Manrope"/>
                        </a:rPr>
                        <a:t>9200</a:t>
                      </a:r>
                      <a:endParaRPr lang="zh-TW" altLang="en-US" i="0">
                        <a:effectLst/>
                        <a:latin typeface="Manrope"/>
                      </a:endParaRPr>
                    </a:p>
                  </a:txBody>
                  <a:tcPr marL="142875" marR="142875" marT="76200" marB="76200" anchor="ctr"/>
                </a:tc>
                <a:tc>
                  <a:txBody>
                    <a:bodyPr/>
                    <a:lstStyle/>
                    <a:p>
                      <a:pPr fontAlgn="ctr"/>
                      <a:r>
                        <a:rPr lang="en-IN" i="0">
                          <a:effectLst/>
                          <a:latin typeface="Manrope"/>
                        </a:rPr>
                        <a:t>Wazuh indexer HTTPS</a:t>
                      </a:r>
                    </a:p>
                  </a:txBody>
                  <a:tcPr marL="142875" marR="142875" marT="76200" marB="76200" anchor="ctr"/>
                </a:tc>
                <a:extLst>
                  <a:ext uri="{0D108BD9-81ED-4DB2-BD59-A6C34878D82A}">
                    <a16:rowId xmlns:a16="http://schemas.microsoft.com/office/drawing/2014/main" val="578747984"/>
                  </a:ext>
                </a:extLst>
              </a:tr>
              <a:tr h="768062">
                <a:tc>
                  <a:txBody>
                    <a:bodyPr/>
                    <a:lstStyle/>
                    <a:p>
                      <a:pPr fontAlgn="ctr"/>
                      <a:r>
                        <a:rPr lang="en-US" altLang="zh-TW" b="1" i="0">
                          <a:effectLst/>
                          <a:latin typeface="Manrope"/>
                        </a:rPr>
                        <a:t>443</a:t>
                      </a:r>
                      <a:endParaRPr lang="zh-TW" altLang="en-US" i="0">
                        <a:effectLst/>
                        <a:latin typeface="Manrope"/>
                      </a:endParaRPr>
                    </a:p>
                  </a:txBody>
                  <a:tcPr marL="142875" marR="142875" marT="76200" marB="76200" anchor="ctr"/>
                </a:tc>
                <a:tc>
                  <a:txBody>
                    <a:bodyPr/>
                    <a:lstStyle/>
                    <a:p>
                      <a:pPr fontAlgn="ctr"/>
                      <a:r>
                        <a:rPr lang="en-IN" i="0" dirty="0">
                          <a:effectLst/>
                          <a:latin typeface="Manrope"/>
                        </a:rPr>
                        <a:t>Wazuh dashboard HTTPS</a:t>
                      </a:r>
                    </a:p>
                  </a:txBody>
                  <a:tcPr marL="142875" marR="142875" marT="76200" marB="76200" anchor="ctr"/>
                </a:tc>
                <a:extLst>
                  <a:ext uri="{0D108BD9-81ED-4DB2-BD59-A6C34878D82A}">
                    <a16:rowId xmlns:a16="http://schemas.microsoft.com/office/drawing/2014/main" val="2924661066"/>
                  </a:ext>
                </a:extLst>
              </a:tr>
            </a:tbl>
          </a:graphicData>
        </a:graphic>
      </p:graphicFrame>
      <p:sp>
        <p:nvSpPr>
          <p:cNvPr id="8" name="TextBox 7">
            <a:extLst>
              <a:ext uri="{FF2B5EF4-FFF2-40B4-BE49-F238E27FC236}">
                <a16:creationId xmlns:a16="http://schemas.microsoft.com/office/drawing/2014/main" id="{E7700A24-0396-47FE-8AB0-BD747FA251C5}"/>
              </a:ext>
            </a:extLst>
          </p:cNvPr>
          <p:cNvSpPr txBox="1"/>
          <p:nvPr/>
        </p:nvSpPr>
        <p:spPr>
          <a:xfrm>
            <a:off x="166687" y="1309402"/>
            <a:ext cx="4848225" cy="923330"/>
          </a:xfrm>
          <a:prstGeom prst="rect">
            <a:avLst/>
          </a:prstGeom>
          <a:noFill/>
        </p:spPr>
        <p:txBody>
          <a:bodyPr wrap="square" rtlCol="0">
            <a:spAutoFit/>
          </a:bodyPr>
          <a:lstStyle/>
          <a:p>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Exposed ports: </a:t>
            </a:r>
          </a:p>
          <a:p>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By default, the stack exposes the following ports: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47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EB03C650-0E90-43A5-B2F7-9710D8E5EB5B}"/>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8A696E3-36CD-4E23-955D-4955561DEB0E}"/>
              </a:ext>
            </a:extLst>
          </p:cNvPr>
          <p:cNvSpPr txBox="1"/>
          <p:nvPr/>
        </p:nvSpPr>
        <p:spPr>
          <a:xfrm>
            <a:off x="2127738" y="3754315"/>
            <a:ext cx="4053254" cy="13188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Tree>
    <p:extLst>
      <p:ext uri="{BB962C8B-B14F-4D97-AF65-F5344CB8AC3E}">
        <p14:creationId xmlns:p14="http://schemas.microsoft.com/office/powerpoint/2010/main" val="428806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5" name="Picture 4">
            <a:extLst>
              <a:ext uri="{FF2B5EF4-FFF2-40B4-BE49-F238E27FC236}">
                <a16:creationId xmlns:a16="http://schemas.microsoft.com/office/drawing/2014/main" id="{D639F2FE-A565-49D5-8491-C92016A22C1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06797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graphicFrame>
        <p:nvGraphicFramePr>
          <p:cNvPr id="7" name="Table 7">
            <a:extLst>
              <a:ext uri="{FF2B5EF4-FFF2-40B4-BE49-F238E27FC236}">
                <a16:creationId xmlns:a16="http://schemas.microsoft.com/office/drawing/2014/main" id="{0E28AA1B-83B3-4BE9-AA88-E2FD2AB928DE}"/>
              </a:ext>
            </a:extLst>
          </p:cNvPr>
          <p:cNvGraphicFramePr>
            <a:graphicFrameLocks noGrp="1"/>
          </p:cNvGraphicFramePr>
          <p:nvPr>
            <p:extLst>
              <p:ext uri="{D42A27DB-BD31-4B8C-83A1-F6EECF244321}">
                <p14:modId xmlns:p14="http://schemas.microsoft.com/office/powerpoint/2010/main" val="1245021868"/>
              </p:ext>
            </p:extLst>
          </p:nvPr>
        </p:nvGraphicFramePr>
        <p:xfrm>
          <a:off x="86456" y="48954"/>
          <a:ext cx="12019085" cy="2565400"/>
        </p:xfrm>
        <a:graphic>
          <a:graphicData uri="http://schemas.openxmlformats.org/drawingml/2006/table">
            <a:tbl>
              <a:tblPr firstRow="1" bandRow="1">
                <a:tableStyleId>{D7AC3CCA-C797-4891-BE02-D94E43425B78}</a:tableStyleId>
              </a:tblPr>
              <a:tblGrid>
                <a:gridCol w="3164743">
                  <a:extLst>
                    <a:ext uri="{9D8B030D-6E8A-4147-A177-3AD203B41FA5}">
                      <a16:colId xmlns:a16="http://schemas.microsoft.com/office/drawing/2014/main" val="1500102847"/>
                    </a:ext>
                  </a:extLst>
                </a:gridCol>
                <a:gridCol w="2382526">
                  <a:extLst>
                    <a:ext uri="{9D8B030D-6E8A-4147-A177-3AD203B41FA5}">
                      <a16:colId xmlns:a16="http://schemas.microsoft.com/office/drawing/2014/main" val="2452073207"/>
                    </a:ext>
                  </a:extLst>
                </a:gridCol>
                <a:gridCol w="1840200">
                  <a:extLst>
                    <a:ext uri="{9D8B030D-6E8A-4147-A177-3AD203B41FA5}">
                      <a16:colId xmlns:a16="http://schemas.microsoft.com/office/drawing/2014/main" val="3974650436"/>
                    </a:ext>
                  </a:extLst>
                </a:gridCol>
                <a:gridCol w="968995">
                  <a:extLst>
                    <a:ext uri="{9D8B030D-6E8A-4147-A177-3AD203B41FA5}">
                      <a16:colId xmlns:a16="http://schemas.microsoft.com/office/drawing/2014/main" val="3958735112"/>
                    </a:ext>
                  </a:extLst>
                </a:gridCol>
                <a:gridCol w="3662621">
                  <a:extLst>
                    <a:ext uri="{9D8B030D-6E8A-4147-A177-3AD203B41FA5}">
                      <a16:colId xmlns:a16="http://schemas.microsoft.com/office/drawing/2014/main" val="3374684290"/>
                    </a:ext>
                  </a:extLst>
                </a:gridCol>
              </a:tblGrid>
              <a:tr h="370840">
                <a:tc>
                  <a:txBody>
                    <a:bodyPr/>
                    <a:lstStyle/>
                    <a:p>
                      <a:r>
                        <a:rPr lang="en-IN" altLang="zh-TW" dirty="0"/>
                        <a:t>NAME</a:t>
                      </a:r>
                      <a:endParaRPr lang="zh-TW" altLang="en-US" dirty="0"/>
                    </a:p>
                  </a:txBody>
                  <a:tcPr/>
                </a:tc>
                <a:tc>
                  <a:txBody>
                    <a:bodyPr/>
                    <a:lstStyle/>
                    <a:p>
                      <a:r>
                        <a:rPr lang="en-IN" altLang="zh-TW" dirty="0"/>
                        <a:t>COMMAND</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dirty="0"/>
                        <a:t>SERVICE</a:t>
                      </a:r>
                      <a:endParaRPr lang="zh-TW" altLang="en-US" dirty="0"/>
                    </a:p>
                  </a:txBody>
                  <a:tcPr/>
                </a:tc>
                <a:tc>
                  <a:txBody>
                    <a:bodyPr/>
                    <a:lstStyle/>
                    <a:p>
                      <a:r>
                        <a:rPr lang="en-IN" altLang="zh-TW" dirty="0"/>
                        <a:t>STATUS</a:t>
                      </a:r>
                      <a:endParaRPr lang="zh-TW" altLang="en-US" dirty="0"/>
                    </a:p>
                  </a:txBody>
                  <a:tcPr/>
                </a:tc>
                <a:tc>
                  <a:txBody>
                    <a:bodyPr/>
                    <a:lstStyle/>
                    <a:p>
                      <a:r>
                        <a:rPr lang="en-IN" altLang="zh-TW" dirty="0"/>
                        <a:t>PORTS</a:t>
                      </a:r>
                      <a:endParaRPr lang="zh-TW" altLang="en-US" dirty="0"/>
                    </a:p>
                  </a:txBody>
                  <a:tcPr/>
                </a:tc>
                <a:extLst>
                  <a:ext uri="{0D108BD9-81ED-4DB2-BD59-A6C34878D82A}">
                    <a16:rowId xmlns:a16="http://schemas.microsoft.com/office/drawing/2014/main" val="1182132837"/>
                  </a:ext>
                </a:extLst>
              </a:tr>
              <a:tr h="370840">
                <a:tc>
                  <a:txBody>
                    <a:bodyPr/>
                    <a:lstStyle/>
                    <a:p>
                      <a:r>
                        <a:rPr lang="en-IN" altLang="zh-TW" dirty="0"/>
                        <a:t>single-node-wazuh.dashboard-1 </a:t>
                      </a:r>
                      <a:endParaRPr lang="zh-TW" altLang="en-US" dirty="0"/>
                    </a:p>
                  </a:txBody>
                  <a:tcPr/>
                </a:tc>
                <a:tc>
                  <a:txBody>
                    <a:bodyPr/>
                    <a:lstStyle/>
                    <a:p>
                      <a:r>
                        <a:rPr lang="en-IN" altLang="zh-TW" dirty="0"/>
                        <a:t>"/entrypoint.sh"</a:t>
                      </a:r>
                      <a:endParaRPr lang="zh-TW" altLang="en-US" dirty="0"/>
                    </a:p>
                  </a:txBody>
                  <a:tcPr/>
                </a:tc>
                <a:tc>
                  <a:txBody>
                    <a:bodyPr/>
                    <a:lstStyle/>
                    <a:p>
                      <a:r>
                        <a:rPr lang="en-IN" altLang="zh-TW" dirty="0"/>
                        <a:t>wazuh.dashboard</a:t>
                      </a:r>
                      <a:endParaRPr lang="zh-TW" altLang="en-US" dirty="0"/>
                    </a:p>
                  </a:txBody>
                  <a:tcPr/>
                </a:tc>
                <a:tc>
                  <a:txBody>
                    <a:bodyPr/>
                    <a:lstStyle/>
                    <a:p>
                      <a:r>
                        <a:rPr lang="en-IN" altLang="zh-TW" dirty="0"/>
                        <a:t>running</a:t>
                      </a:r>
                      <a:endParaRPr lang="zh-TW" altLang="en-US" dirty="0"/>
                    </a:p>
                  </a:txBody>
                  <a:tcPr/>
                </a:tc>
                <a:tc>
                  <a:txBody>
                    <a:bodyPr/>
                    <a:lstStyle/>
                    <a:p>
                      <a:r>
                        <a:rPr lang="en-IN" altLang="zh-TW" dirty="0"/>
                        <a:t>443/tcp, 0.0.0.0:443-&gt;5601/tcp</a:t>
                      </a:r>
                      <a:endParaRPr lang="zh-TW" altLang="en-US" dirty="0"/>
                    </a:p>
                  </a:txBody>
                  <a:tcPr/>
                </a:tc>
                <a:extLst>
                  <a:ext uri="{0D108BD9-81ED-4DB2-BD59-A6C34878D82A}">
                    <a16:rowId xmlns:a16="http://schemas.microsoft.com/office/drawing/2014/main" val="252178867"/>
                  </a:ext>
                </a:extLst>
              </a:tr>
              <a:tr h="370840">
                <a:tc>
                  <a:txBody>
                    <a:bodyPr/>
                    <a:lstStyle/>
                    <a:p>
                      <a:r>
                        <a:rPr lang="en-IN" altLang="zh-TW" dirty="0"/>
                        <a:t>single-node-wazuh.indexer-1</a:t>
                      </a:r>
                      <a:endParaRPr lang="zh-TW" altLang="en-US" dirty="0"/>
                    </a:p>
                  </a:txBody>
                  <a:tcPr/>
                </a:tc>
                <a:tc>
                  <a:txBody>
                    <a:bodyPr/>
                    <a:lstStyle/>
                    <a:p>
                      <a:r>
                        <a:rPr lang="en-IN" altLang="zh-TW" dirty="0"/>
                        <a:t>"/entrypoint.sh open…" </a:t>
                      </a:r>
                      <a:endParaRPr lang="zh-TW" altLang="en-US" dirty="0"/>
                    </a:p>
                  </a:txBody>
                  <a:tcPr/>
                </a:tc>
                <a:tc>
                  <a:txBody>
                    <a:bodyPr/>
                    <a:lstStyle/>
                    <a:p>
                      <a:r>
                        <a:rPr lang="en-IN" altLang="zh-TW" dirty="0"/>
                        <a:t>wazuh.indexer</a:t>
                      </a:r>
                      <a:endParaRPr lang="zh-TW" altLang="en-US" dirty="0"/>
                    </a:p>
                  </a:txBody>
                  <a:tcPr/>
                </a:tc>
                <a:tc>
                  <a:txBody>
                    <a:bodyPr/>
                    <a:lstStyle/>
                    <a:p>
                      <a:r>
                        <a:rPr lang="en-IN" altLang="zh-TW" dirty="0"/>
                        <a:t>running</a:t>
                      </a:r>
                      <a:endParaRPr lang="zh-TW" altLang="en-US" dirty="0"/>
                    </a:p>
                  </a:txBody>
                  <a:tcPr/>
                </a:tc>
                <a:tc>
                  <a:txBody>
                    <a:bodyPr/>
                    <a:lstStyle/>
                    <a:p>
                      <a:r>
                        <a:rPr lang="en-IN" altLang="zh-TW" dirty="0"/>
                        <a:t> 0.0.0.0:9200-&gt;9200/tcp</a:t>
                      </a:r>
                      <a:endParaRPr lang="zh-TW" altLang="en-US" dirty="0"/>
                    </a:p>
                  </a:txBody>
                  <a:tcPr/>
                </a:tc>
                <a:extLst>
                  <a:ext uri="{0D108BD9-81ED-4DB2-BD59-A6C34878D82A}">
                    <a16:rowId xmlns:a16="http://schemas.microsoft.com/office/drawing/2014/main" val="3557251300"/>
                  </a:ext>
                </a:extLst>
              </a:tr>
              <a:tr h="370840">
                <a:tc>
                  <a:txBody>
                    <a:bodyPr/>
                    <a:lstStyle/>
                    <a:p>
                      <a:r>
                        <a:rPr lang="en-IN" altLang="zh-TW" dirty="0"/>
                        <a:t>single-node-wazuh.manager-1 </a:t>
                      </a:r>
                      <a:endParaRPr lang="zh-TW" altLang="en-US" dirty="0"/>
                    </a:p>
                  </a:txBody>
                  <a:tcPr/>
                </a:tc>
                <a:tc>
                  <a:txBody>
                    <a:bodyPr/>
                    <a:lstStyle/>
                    <a:p>
                      <a:r>
                        <a:rPr lang="en-IN" altLang="zh-TW" dirty="0"/>
                        <a:t>"/init"</a:t>
                      </a:r>
                      <a:endParaRPr lang="zh-TW" altLang="en-US" dirty="0"/>
                    </a:p>
                  </a:txBody>
                  <a:tcPr/>
                </a:tc>
                <a:tc>
                  <a:txBody>
                    <a:bodyPr/>
                    <a:lstStyle/>
                    <a:p>
                      <a:r>
                        <a:rPr lang="en-IN" altLang="zh-TW" dirty="0"/>
                        <a:t>wazuh.manager </a:t>
                      </a:r>
                      <a:endParaRPr lang="zh-TW" altLang="en-US" dirty="0"/>
                    </a:p>
                  </a:txBody>
                  <a:tcPr/>
                </a:tc>
                <a:tc>
                  <a:txBody>
                    <a:bodyPr/>
                    <a:lstStyle/>
                    <a:p>
                      <a:r>
                        <a:rPr lang="en-IN" altLang="zh-TW" dirty="0"/>
                        <a:t>running</a:t>
                      </a:r>
                      <a:endParaRPr lang="zh-TW" altLang="en-US" dirty="0"/>
                    </a:p>
                  </a:txBody>
                  <a:tcPr/>
                </a:tc>
                <a:tc>
                  <a:txBody>
                    <a:bodyPr/>
                    <a:lstStyle/>
                    <a:p>
                      <a:r>
                        <a:rPr lang="en-IN" altLang="zh-TW" dirty="0"/>
                        <a:t>0.0.0.0:1514-1515-&gt;1514-1515/tcp, 0.0.0.0:514-&gt;514/</a:t>
                      </a:r>
                      <a:r>
                        <a:rPr lang="en-IN" altLang="zh-TW" dirty="0" err="1"/>
                        <a:t>udp</a:t>
                      </a:r>
                      <a:r>
                        <a:rPr lang="en-IN" altLang="zh-TW" dirty="0"/>
                        <a:t>, 0.0.0.0:55000-&gt;55000/tcp, 1516/tcp</a:t>
                      </a:r>
                      <a:endParaRPr lang="zh-TW" altLang="en-US" dirty="0"/>
                    </a:p>
                  </a:txBody>
                  <a:tcPr/>
                </a:tc>
                <a:extLst>
                  <a:ext uri="{0D108BD9-81ED-4DB2-BD59-A6C34878D82A}">
                    <a16:rowId xmlns:a16="http://schemas.microsoft.com/office/drawing/2014/main" val="1131603012"/>
                  </a:ext>
                </a:extLst>
              </a:tr>
            </a:tbl>
          </a:graphicData>
        </a:graphic>
      </p:graphicFrame>
      <p:pic>
        <p:nvPicPr>
          <p:cNvPr id="10" name="Picture 9">
            <a:extLst>
              <a:ext uri="{FF2B5EF4-FFF2-40B4-BE49-F238E27FC236}">
                <a16:creationId xmlns:a16="http://schemas.microsoft.com/office/drawing/2014/main" id="{43D13FCE-35BC-4C8D-83C5-A92ABF912B85}"/>
              </a:ext>
            </a:extLst>
          </p:cNvPr>
          <p:cNvPicPr>
            <a:picLocks noChangeAspect="1"/>
          </p:cNvPicPr>
          <p:nvPr/>
        </p:nvPicPr>
        <p:blipFill rotWithShape="1">
          <a:blip r:embed="rId3"/>
          <a:srcRect t="33150" r="709" b="5128"/>
          <a:stretch/>
        </p:blipFill>
        <p:spPr>
          <a:xfrm>
            <a:off x="43228" y="2576146"/>
            <a:ext cx="12105542" cy="4232900"/>
          </a:xfrm>
          <a:prstGeom prst="rect">
            <a:avLst/>
          </a:prstGeom>
        </p:spPr>
      </p:pic>
      <p:sp>
        <p:nvSpPr>
          <p:cNvPr id="11" name="TextBox 10">
            <a:extLst>
              <a:ext uri="{FF2B5EF4-FFF2-40B4-BE49-F238E27FC236}">
                <a16:creationId xmlns:a16="http://schemas.microsoft.com/office/drawing/2014/main" id="{7152FCE0-66FB-4A28-9112-81234E4FE3CE}"/>
              </a:ext>
            </a:extLst>
          </p:cNvPr>
          <p:cNvSpPr txBox="1"/>
          <p:nvPr/>
        </p:nvSpPr>
        <p:spPr>
          <a:xfrm>
            <a:off x="4624753" y="5776546"/>
            <a:ext cx="1151793" cy="36933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cxnSp>
        <p:nvCxnSpPr>
          <p:cNvPr id="12" name="Straight Connector 11">
            <a:extLst>
              <a:ext uri="{FF2B5EF4-FFF2-40B4-BE49-F238E27FC236}">
                <a16:creationId xmlns:a16="http://schemas.microsoft.com/office/drawing/2014/main" id="{AE96CBC1-7E95-40E2-9AC7-B80B82CA3050}"/>
              </a:ext>
            </a:extLst>
          </p:cNvPr>
          <p:cNvCxnSpPr>
            <a:cxnSpLocks/>
          </p:cNvCxnSpPr>
          <p:nvPr/>
        </p:nvCxnSpPr>
        <p:spPr>
          <a:xfrm>
            <a:off x="10779369" y="4475285"/>
            <a:ext cx="44840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68798-0C9D-4641-B5E0-D96DF931204D}"/>
              </a:ext>
            </a:extLst>
          </p:cNvPr>
          <p:cNvCxnSpPr>
            <a:cxnSpLocks/>
          </p:cNvCxnSpPr>
          <p:nvPr/>
        </p:nvCxnSpPr>
        <p:spPr>
          <a:xfrm>
            <a:off x="6649915" y="4475285"/>
            <a:ext cx="10345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6" name="Picture 5">
            <a:extLst>
              <a:ext uri="{FF2B5EF4-FFF2-40B4-BE49-F238E27FC236}">
                <a16:creationId xmlns:a16="http://schemas.microsoft.com/office/drawing/2014/main" id="{07CAB87F-BAEE-4C85-BAB1-9F764CAF443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77596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3B390C99-61F2-4C42-BFF1-1359FDCE60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304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4E343EB6-2A36-45B0-8A47-4E51E88663D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0451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4A8F3B8C-41BC-40C2-B6FB-BC7444F90B5C}"/>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E9FBCAB-C385-4C22-9FF1-816C29E779F1}"/>
              </a:ext>
            </a:extLst>
          </p:cNvPr>
          <p:cNvSpPr txBox="1"/>
          <p:nvPr/>
        </p:nvSpPr>
        <p:spPr>
          <a:xfrm>
            <a:off x="1547446" y="2989384"/>
            <a:ext cx="7218485" cy="31652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cxnSp>
        <p:nvCxnSpPr>
          <p:cNvPr id="6" name="Straight Connector 5">
            <a:extLst>
              <a:ext uri="{FF2B5EF4-FFF2-40B4-BE49-F238E27FC236}">
                <a16:creationId xmlns:a16="http://schemas.microsoft.com/office/drawing/2014/main" id="{5D9F53DA-3F47-41AA-BE4F-FABB06114144}"/>
              </a:ext>
            </a:extLst>
          </p:cNvPr>
          <p:cNvCxnSpPr>
            <a:cxnSpLocks/>
          </p:cNvCxnSpPr>
          <p:nvPr/>
        </p:nvCxnSpPr>
        <p:spPr>
          <a:xfrm>
            <a:off x="1547446" y="4800601"/>
            <a:ext cx="25849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CB5D31-A9D9-41AD-92A7-050385AEDAD6}"/>
              </a:ext>
            </a:extLst>
          </p:cNvPr>
          <p:cNvCxnSpPr>
            <a:cxnSpLocks/>
          </p:cNvCxnSpPr>
          <p:nvPr/>
        </p:nvCxnSpPr>
        <p:spPr>
          <a:xfrm>
            <a:off x="4601308" y="4724401"/>
            <a:ext cx="744415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927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17695"/>
            <a:ext cx="12192000" cy="6863040"/>
          </a:xfrm>
          <a:prstGeom prst="rect">
            <a:avLst/>
          </a:prstGeom>
        </p:spPr>
      </p:pic>
      <p:pic>
        <p:nvPicPr>
          <p:cNvPr id="11" name="Picture 10">
            <a:extLst>
              <a:ext uri="{FF2B5EF4-FFF2-40B4-BE49-F238E27FC236}">
                <a16:creationId xmlns:a16="http://schemas.microsoft.com/office/drawing/2014/main" id="{B14C00E3-1C3A-458D-BDA9-B32C188F3C0C}"/>
              </a:ext>
            </a:extLst>
          </p:cNvPr>
          <p:cNvPicPr>
            <a:picLocks noChangeAspect="1"/>
          </p:cNvPicPr>
          <p:nvPr/>
        </p:nvPicPr>
        <p:blipFill rotWithShape="1">
          <a:blip r:embed="rId3"/>
          <a:srcRect l="1939" t="11146" r="1000"/>
          <a:stretch/>
        </p:blipFill>
        <p:spPr>
          <a:xfrm rot="5400000">
            <a:off x="-119359" y="1468004"/>
            <a:ext cx="4656500" cy="4158890"/>
          </a:xfrm>
          <a:prstGeom prst="rect">
            <a:avLst/>
          </a:prstGeom>
        </p:spPr>
      </p:pic>
      <p:pic>
        <p:nvPicPr>
          <p:cNvPr id="12" name="Picture 11">
            <a:extLst>
              <a:ext uri="{FF2B5EF4-FFF2-40B4-BE49-F238E27FC236}">
                <a16:creationId xmlns:a16="http://schemas.microsoft.com/office/drawing/2014/main" id="{2675150B-D978-4D5D-8181-9329697882DF}"/>
              </a:ext>
            </a:extLst>
          </p:cNvPr>
          <p:cNvPicPr>
            <a:picLocks noChangeAspect="1"/>
          </p:cNvPicPr>
          <p:nvPr/>
        </p:nvPicPr>
        <p:blipFill rotWithShape="1">
          <a:blip r:embed="rId4">
            <a:extLst>
              <a:ext uri="{28A0092B-C50C-407E-A947-70E740481C1C}">
                <a14:useLocalDpi xmlns:a14="http://schemas.microsoft.com/office/drawing/2010/main" val="0"/>
              </a:ext>
            </a:extLst>
          </a:blip>
          <a:srcRect l="11364" t="7946" r="67045" b="46128"/>
          <a:stretch/>
        </p:blipFill>
        <p:spPr>
          <a:xfrm>
            <a:off x="478997" y="1499422"/>
            <a:ext cx="3423386" cy="4096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1B8EC5-E8E5-4090-95E4-53E0F2DED6D9}"/>
              </a:ext>
            </a:extLst>
          </p:cNvPr>
          <p:cNvSpPr txBox="1"/>
          <p:nvPr/>
        </p:nvSpPr>
        <p:spPr>
          <a:xfrm>
            <a:off x="4971346" y="1311564"/>
            <a:ext cx="6906618" cy="4893647"/>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We can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Expose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adversaries on the network by using deceptive activities to provide high fidelity alerts when adversaries are active in the engagement environment.</a:t>
            </a:r>
          </a:p>
          <a:p>
            <a:pPr algn="just"/>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altLang="zh-TW" i="0" dirty="0">
                <a:solidFill>
                  <a:schemeClr val="accent4">
                    <a:lumMod val="20000"/>
                    <a:lumOff val="80000"/>
                  </a:schemeClr>
                </a:solidFill>
                <a:effectLst/>
                <a:latin typeface="Arial" panose="020B0604020202020204" pitchFamily="34" charset="0"/>
              </a:rPr>
              <a:t>Engage Approaches</a:t>
            </a:r>
            <a:r>
              <a:rPr lang="en-US" altLang="zh-TW" dirty="0">
                <a:solidFill>
                  <a:schemeClr val="accent4">
                    <a:lumMod val="20000"/>
                    <a:lumOff val="80000"/>
                  </a:schemeClr>
                </a:solidFill>
                <a:latin typeface="Arial" panose="020B0604020202020204" pitchFamily="34"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H</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elps us to identify what actions we would like to take against our adversary and helps us to drive progress towards that impact.</a:t>
            </a:r>
          </a:p>
          <a:p>
            <a:pPr algn="just"/>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The two engagement approaches under expose includes: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COLLECT AND DETECT</a:t>
            </a:r>
          </a:p>
          <a:p>
            <a:pPr marL="342900" indent="-342900" algn="just">
              <a:buFont typeface="Arial" panose="020B0604020202020204" pitchFamily="34" charset="0"/>
              <a:buChar char="•"/>
            </a:pP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COLLECT</a:t>
            </a:r>
            <a:r>
              <a:rPr lang="en-US" altLang="zh-TW" dirty="0">
                <a:solidFill>
                  <a:schemeClr val="accent4">
                    <a:lumMod val="20000"/>
                    <a:lumOff val="80000"/>
                  </a:schemeClr>
                </a:solidFill>
                <a:latin typeface="Arial" panose="020B0604020202020204" pitchFamily="34" charset="0"/>
              </a:rPr>
              <a:t>:</a:t>
            </a:r>
            <a:r>
              <a:rPr lang="en-US" altLang="zh-TW" sz="1600" dirty="0">
                <a:solidFill>
                  <a:schemeClr val="accent4">
                    <a:lumMod val="20000"/>
                    <a:lumOff val="80000"/>
                  </a:schemeClr>
                </a:solidFill>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Gather adversary tools, observe tactics, and collect other raw intelligence about the adversary’s activity.</a:t>
            </a:r>
            <a:r>
              <a:rPr lang="en-US" altLang="zh-TW" sz="1600" b="0" i="0" dirty="0">
                <a:solidFill>
                  <a:srgbClr val="111921"/>
                </a:solidFill>
                <a:effectLst/>
                <a:latin typeface="Arial" panose="020B0604020202020204" pitchFamily="34" charset="0"/>
              </a:rPr>
              <a:t> </a:t>
            </a:r>
          </a:p>
          <a:p>
            <a:pPr algn="just"/>
            <a:endParaRPr lang="en-US" altLang="zh-TW" sz="1600" dirty="0">
              <a:solidFill>
                <a:schemeClr val="accent4">
                  <a:lumMod val="20000"/>
                  <a:lumOff val="80000"/>
                </a:schemeClr>
              </a:solidFill>
              <a:latin typeface="Arial"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DETECT:</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Establish or maintain awareness regarding adversary activity.</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Detection activities focus on the defender’s ability to monitor adversary activity throughout an environment, often by creating high-fidelity detections.</a:t>
            </a: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A9B452-0865-4924-ACE1-85E32925BF14}"/>
              </a:ext>
            </a:extLst>
          </p:cNvPr>
          <p:cNvSpPr txBox="1"/>
          <p:nvPr/>
        </p:nvSpPr>
        <p:spPr>
          <a:xfrm>
            <a:off x="3388092" y="227918"/>
            <a:ext cx="4712198" cy="523220"/>
          </a:xfrm>
          <a:prstGeom prst="rect">
            <a:avLst/>
          </a:prstGeom>
          <a:noFill/>
        </p:spPr>
        <p:txBody>
          <a:bodyPr wrap="square" rtlCol="0">
            <a:spAutoFit/>
          </a:bodyPr>
          <a:lstStyle/>
          <a:p>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ENGAGE GOAL : EXPOSE</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450155E-ED98-453A-B901-460805B63DF8}"/>
              </a:ext>
            </a:extLst>
          </p:cNvPr>
          <p:cNvSpPr txBox="1"/>
          <p:nvPr/>
        </p:nvSpPr>
        <p:spPr>
          <a:xfrm>
            <a:off x="467765" y="3711123"/>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8" name="TextBox 7">
            <a:extLst>
              <a:ext uri="{FF2B5EF4-FFF2-40B4-BE49-F238E27FC236}">
                <a16:creationId xmlns:a16="http://schemas.microsoft.com/office/drawing/2014/main" id="{A0DD42D7-B460-4F02-A24E-DB204E0FB238}"/>
              </a:ext>
            </a:extLst>
          </p:cNvPr>
          <p:cNvSpPr txBox="1"/>
          <p:nvPr/>
        </p:nvSpPr>
        <p:spPr>
          <a:xfrm>
            <a:off x="485844" y="4977447"/>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0" name="TextBox 9">
            <a:extLst>
              <a:ext uri="{FF2B5EF4-FFF2-40B4-BE49-F238E27FC236}">
                <a16:creationId xmlns:a16="http://schemas.microsoft.com/office/drawing/2014/main" id="{8A2C3264-008B-4187-A0B5-4BA8B20FA4AD}"/>
              </a:ext>
            </a:extLst>
          </p:cNvPr>
          <p:cNvSpPr txBox="1"/>
          <p:nvPr/>
        </p:nvSpPr>
        <p:spPr>
          <a:xfrm>
            <a:off x="2203521" y="4280142"/>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3" name="TextBox 12">
            <a:extLst>
              <a:ext uri="{FF2B5EF4-FFF2-40B4-BE49-F238E27FC236}">
                <a16:creationId xmlns:a16="http://schemas.microsoft.com/office/drawing/2014/main" id="{83B0D63B-5239-47F6-A93D-CF664873730F}"/>
              </a:ext>
            </a:extLst>
          </p:cNvPr>
          <p:cNvSpPr txBox="1"/>
          <p:nvPr/>
        </p:nvSpPr>
        <p:spPr>
          <a:xfrm>
            <a:off x="2203521" y="4977448"/>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Tree>
    <p:extLst>
      <p:ext uri="{BB962C8B-B14F-4D97-AF65-F5344CB8AC3E}">
        <p14:creationId xmlns:p14="http://schemas.microsoft.com/office/powerpoint/2010/main" val="381611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5" name="Picture 4">
            <a:extLst>
              <a:ext uri="{FF2B5EF4-FFF2-40B4-BE49-F238E27FC236}">
                <a16:creationId xmlns:a16="http://schemas.microsoft.com/office/drawing/2014/main" id="{37F58A75-CC93-4928-AB1F-187A549A889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69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5" name="Picture 4">
            <a:extLst>
              <a:ext uri="{FF2B5EF4-FFF2-40B4-BE49-F238E27FC236}">
                <a16:creationId xmlns:a16="http://schemas.microsoft.com/office/drawing/2014/main" id="{D70E53A4-067C-48D0-9849-1302A9AB2E27}"/>
              </a:ext>
            </a:extLst>
          </p:cNvPr>
          <p:cNvPicPr>
            <a:picLocks noChangeAspect="1"/>
          </p:cNvPicPr>
          <p:nvPr/>
        </p:nvPicPr>
        <p:blipFill>
          <a:blip r:embed="rId3"/>
          <a:stretch>
            <a:fillRect/>
          </a:stretch>
        </p:blipFill>
        <p:spPr>
          <a:xfrm>
            <a:off x="0" y="-5040"/>
            <a:ext cx="12192000" cy="6858000"/>
          </a:xfrm>
          <a:prstGeom prst="rect">
            <a:avLst/>
          </a:prstGeom>
        </p:spPr>
      </p:pic>
    </p:spTree>
    <p:extLst>
      <p:ext uri="{BB962C8B-B14F-4D97-AF65-F5344CB8AC3E}">
        <p14:creationId xmlns:p14="http://schemas.microsoft.com/office/powerpoint/2010/main" val="185290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95C0BD57-3015-43E4-9562-FA724A9DE839}"/>
              </a:ext>
            </a:extLst>
          </p:cNvPr>
          <p:cNvPicPr>
            <a:picLocks noChangeAspect="1"/>
          </p:cNvPicPr>
          <p:nvPr/>
        </p:nvPicPr>
        <p:blipFill rotWithShape="1">
          <a:blip r:embed="rId3"/>
          <a:srcRect l="505" t="259" b="5513"/>
          <a:stretch/>
        </p:blipFill>
        <p:spPr>
          <a:xfrm>
            <a:off x="0" y="3443"/>
            <a:ext cx="12161227" cy="6854557"/>
          </a:xfrm>
          <a:prstGeom prst="rect">
            <a:avLst/>
          </a:prstGeom>
        </p:spPr>
      </p:pic>
      <p:sp>
        <p:nvSpPr>
          <p:cNvPr id="5" name="TextBox 4">
            <a:extLst>
              <a:ext uri="{FF2B5EF4-FFF2-40B4-BE49-F238E27FC236}">
                <a16:creationId xmlns:a16="http://schemas.microsoft.com/office/drawing/2014/main" id="{922DF0AC-1876-4024-8E77-C7347AFC51FF}"/>
              </a:ext>
            </a:extLst>
          </p:cNvPr>
          <p:cNvSpPr txBox="1"/>
          <p:nvPr/>
        </p:nvSpPr>
        <p:spPr>
          <a:xfrm>
            <a:off x="223391" y="4201576"/>
            <a:ext cx="5063066" cy="923330"/>
          </a:xfrm>
          <a:prstGeom prst="rect">
            <a:avLst/>
          </a:prstGeom>
          <a:noFill/>
        </p:spPr>
        <p:txBody>
          <a:bodyPr wrap="square" rtlCol="0">
            <a:spAutoFit/>
          </a:bodyPr>
          <a:lstStyle/>
          <a:p>
            <a:pPr marL="342900" indent="-342900">
              <a:buFont typeface="+mj-lt"/>
              <a:buAutoNum type="arabicPeriod"/>
            </a:pPr>
            <a:r>
              <a:rPr lang="en-IN" altLang="zh-TW" dirty="0"/>
              <a:t>Create Wazuh Decoder</a:t>
            </a:r>
          </a:p>
          <a:p>
            <a:pPr marL="342900" indent="-342900">
              <a:buFont typeface="+mj-lt"/>
              <a:buAutoNum type="arabicPeriod"/>
            </a:pPr>
            <a:endParaRPr lang="en-IN" altLang="zh-TW" dirty="0"/>
          </a:p>
          <a:p>
            <a:pPr marL="342900" indent="-342900">
              <a:buFont typeface="+mj-lt"/>
              <a:buAutoNum type="arabicPeriod"/>
            </a:pPr>
            <a:r>
              <a:rPr lang="en-IN" altLang="zh-TW" dirty="0"/>
              <a:t>Create Wazuh Rules</a:t>
            </a:r>
            <a:endParaRPr lang="zh-TW" altLang="en-US" dirty="0"/>
          </a:p>
        </p:txBody>
      </p:sp>
      <p:sp>
        <p:nvSpPr>
          <p:cNvPr id="7" name="TextBox 6">
            <a:extLst>
              <a:ext uri="{FF2B5EF4-FFF2-40B4-BE49-F238E27FC236}">
                <a16:creationId xmlns:a16="http://schemas.microsoft.com/office/drawing/2014/main" id="{03C2039E-DC8D-4314-988E-5BA9AAD3BE09}"/>
              </a:ext>
            </a:extLst>
          </p:cNvPr>
          <p:cNvSpPr txBox="1"/>
          <p:nvPr/>
        </p:nvSpPr>
        <p:spPr>
          <a:xfrm>
            <a:off x="223391" y="1189335"/>
            <a:ext cx="4290646"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tx1"/>
                </a:solidFill>
                <a:latin typeface="Times New Roman" panose="02020603050405020304" pitchFamily="18" charset="0"/>
                <a:cs typeface="Times New Roman" panose="02020603050405020304" pitchFamily="18" charset="0"/>
              </a:rPr>
              <a:t>Current Issue with Wazuh</a:t>
            </a:r>
            <a:endParaRPr lang="zh-TW" altLang="en-US" sz="24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3F34F1-97FD-49D8-9A12-15006A3DB7D9}"/>
              </a:ext>
            </a:extLst>
          </p:cNvPr>
          <p:cNvSpPr txBox="1"/>
          <p:nvPr/>
        </p:nvSpPr>
        <p:spPr>
          <a:xfrm>
            <a:off x="30773" y="1914485"/>
            <a:ext cx="6580879" cy="923330"/>
          </a:xfrm>
          <a:prstGeom prst="rect">
            <a:avLst/>
          </a:prstGeom>
          <a:noFill/>
        </p:spPr>
        <p:txBody>
          <a:bodyPr wrap="square" rtlCol="0">
            <a:spAutoFit/>
          </a:bodyPr>
          <a:lstStyle/>
          <a:p>
            <a:pPr marL="342900" indent="-342900">
              <a:buFont typeface="+mj-lt"/>
              <a:buAutoNum type="arabicPeriod"/>
            </a:pPr>
            <a:r>
              <a:rPr lang="en-IN" altLang="zh-TW" dirty="0">
                <a:latin typeface="Times New Roman" panose="02020603050405020304" pitchFamily="18" charset="0"/>
                <a:cs typeface="Times New Roman" panose="02020603050405020304" pitchFamily="18" charset="0"/>
              </a:rPr>
              <a:t>Wazuh Manager does not know how to parse through the log</a:t>
            </a:r>
          </a:p>
          <a:p>
            <a:pPr marL="342900" indent="-342900">
              <a:buFont typeface="+mj-lt"/>
              <a:buAutoNum type="arabicPeriod"/>
            </a:pPr>
            <a:endParaRPr lang="en-IN" altLang="zh-TW"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altLang="zh-TW" dirty="0">
                <a:latin typeface="Times New Roman" panose="02020603050405020304" pitchFamily="18" charset="0"/>
                <a:cs typeface="Times New Roman" panose="02020603050405020304" pitchFamily="18" charset="0"/>
              </a:rPr>
              <a:t>Wazuh manager does not have rules to trigger alerts </a:t>
            </a:r>
            <a:endParaRPr lang="zh-TW"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9C03BDA-89F4-4488-A6DD-01FB2A6B9191}"/>
              </a:ext>
            </a:extLst>
          </p:cNvPr>
          <p:cNvSpPr txBox="1"/>
          <p:nvPr/>
        </p:nvSpPr>
        <p:spPr>
          <a:xfrm>
            <a:off x="279076" y="3340236"/>
            <a:ext cx="5341488"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tx1"/>
                </a:solidFill>
                <a:latin typeface="Times New Roman" panose="02020603050405020304" pitchFamily="18" charset="0"/>
                <a:cs typeface="Times New Roman" panose="02020603050405020304" pitchFamily="18" charset="0"/>
              </a:rPr>
              <a:t>What Are the Steps to solve this issue?</a:t>
            </a:r>
            <a:endParaRPr lang="zh-TW" alt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586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F93C4A6B-F2C0-49C6-AA4A-7620EF9E9E5F}"/>
              </a:ext>
            </a:extLst>
          </p:cNvPr>
          <p:cNvPicPr>
            <a:picLocks noChangeAspect="1"/>
          </p:cNvPicPr>
          <p:nvPr/>
        </p:nvPicPr>
        <p:blipFill>
          <a:blip r:embed="rId3"/>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AB5C664B-704B-4BFD-A839-C211B451369E}"/>
              </a:ext>
            </a:extLst>
          </p:cNvPr>
          <p:cNvCxnSpPr>
            <a:cxnSpLocks/>
          </p:cNvCxnSpPr>
          <p:nvPr/>
        </p:nvCxnSpPr>
        <p:spPr>
          <a:xfrm>
            <a:off x="958362" y="1723293"/>
            <a:ext cx="64183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E8823A2-CF49-4B2A-A3B0-308149F2FC70}"/>
              </a:ext>
            </a:extLst>
          </p:cNvPr>
          <p:cNvPicPr>
            <a:picLocks noChangeAspect="1"/>
          </p:cNvPicPr>
          <p:nvPr/>
        </p:nvPicPr>
        <p:blipFill rotWithShape="1">
          <a:blip r:embed="rId4"/>
          <a:srcRect t="10584" b="54745"/>
          <a:stretch/>
        </p:blipFill>
        <p:spPr>
          <a:xfrm>
            <a:off x="0" y="3996119"/>
            <a:ext cx="12192000" cy="2351926"/>
          </a:xfrm>
          <a:prstGeom prst="rect">
            <a:avLst/>
          </a:prstGeom>
        </p:spPr>
      </p:pic>
      <p:sp>
        <p:nvSpPr>
          <p:cNvPr id="12" name="TextBox 11">
            <a:extLst>
              <a:ext uri="{FF2B5EF4-FFF2-40B4-BE49-F238E27FC236}">
                <a16:creationId xmlns:a16="http://schemas.microsoft.com/office/drawing/2014/main" id="{B4DADC0E-B21C-4452-95BA-CA4112717DF4}"/>
              </a:ext>
            </a:extLst>
          </p:cNvPr>
          <p:cNvSpPr txBox="1"/>
          <p:nvPr/>
        </p:nvSpPr>
        <p:spPr>
          <a:xfrm>
            <a:off x="10955215" y="5073162"/>
            <a:ext cx="940777" cy="25497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Tree>
    <p:extLst>
      <p:ext uri="{BB962C8B-B14F-4D97-AF65-F5344CB8AC3E}">
        <p14:creationId xmlns:p14="http://schemas.microsoft.com/office/powerpoint/2010/main" val="301720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C90E825C-B071-46A2-BEC7-CECC5838ECF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DCFEDD0-21A1-4036-85DD-1F7DF72D9EAA}"/>
              </a:ext>
            </a:extLst>
          </p:cNvPr>
          <p:cNvPicPr>
            <a:picLocks noChangeAspect="1"/>
          </p:cNvPicPr>
          <p:nvPr/>
        </p:nvPicPr>
        <p:blipFill rotWithShape="1">
          <a:blip r:embed="rId4"/>
          <a:srcRect t="10385" r="58101" b="4615"/>
          <a:stretch/>
        </p:blipFill>
        <p:spPr>
          <a:xfrm>
            <a:off x="7016262" y="720970"/>
            <a:ext cx="5108331" cy="5829300"/>
          </a:xfrm>
          <a:prstGeom prst="rect">
            <a:avLst/>
          </a:prstGeom>
        </p:spPr>
      </p:pic>
      <p:sp>
        <p:nvSpPr>
          <p:cNvPr id="6" name="TextBox 5">
            <a:extLst>
              <a:ext uri="{FF2B5EF4-FFF2-40B4-BE49-F238E27FC236}">
                <a16:creationId xmlns:a16="http://schemas.microsoft.com/office/drawing/2014/main" id="{EEAD79E6-905A-4035-A5D4-D214745043E9}"/>
              </a:ext>
            </a:extLst>
          </p:cNvPr>
          <p:cNvSpPr txBox="1"/>
          <p:nvPr/>
        </p:nvSpPr>
        <p:spPr>
          <a:xfrm>
            <a:off x="7016262" y="738554"/>
            <a:ext cx="5175738" cy="5829300"/>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zh-TW" altLang="en-US" dirty="0"/>
          </a:p>
        </p:txBody>
      </p:sp>
      <p:sp>
        <p:nvSpPr>
          <p:cNvPr id="7" name="TextBox 6">
            <a:extLst>
              <a:ext uri="{FF2B5EF4-FFF2-40B4-BE49-F238E27FC236}">
                <a16:creationId xmlns:a16="http://schemas.microsoft.com/office/drawing/2014/main" id="{D20FE111-3B7E-4A8B-BB22-A43033D46819}"/>
              </a:ext>
            </a:extLst>
          </p:cNvPr>
          <p:cNvSpPr txBox="1"/>
          <p:nvPr/>
        </p:nvSpPr>
        <p:spPr>
          <a:xfrm>
            <a:off x="4589584" y="738554"/>
            <a:ext cx="2584938" cy="369332"/>
          </a:xfrm>
          <a:prstGeom prst="rect">
            <a:avLst/>
          </a:prstGeom>
          <a:noFill/>
        </p:spPr>
        <p:txBody>
          <a:bodyPr wrap="square" rtlCol="0">
            <a:spAutoFit/>
          </a:bodyPr>
          <a:lstStyle/>
          <a:p>
            <a:r>
              <a:rPr lang="en-IN" altLang="zh-TW" dirty="0"/>
              <a:t>Configuration File</a:t>
            </a:r>
            <a:endParaRPr lang="zh-TW" altLang="en-US" dirty="0"/>
          </a:p>
        </p:txBody>
      </p:sp>
      <p:sp>
        <p:nvSpPr>
          <p:cNvPr id="8" name="Arrow: Right 7">
            <a:extLst>
              <a:ext uri="{FF2B5EF4-FFF2-40B4-BE49-F238E27FC236}">
                <a16:creationId xmlns:a16="http://schemas.microsoft.com/office/drawing/2014/main" id="{938DD0AE-E273-4C67-9078-14B12E3F27AE}"/>
              </a:ext>
            </a:extLst>
          </p:cNvPr>
          <p:cNvSpPr/>
          <p:nvPr/>
        </p:nvSpPr>
        <p:spPr>
          <a:xfrm>
            <a:off x="6374423" y="817685"/>
            <a:ext cx="574432" cy="184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3090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253415CA-0D47-475F-9000-C5C23A495462}"/>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7908607-B6D7-4160-A46D-B22749C78274}"/>
              </a:ext>
            </a:extLst>
          </p:cNvPr>
          <p:cNvSpPr txBox="1"/>
          <p:nvPr/>
        </p:nvSpPr>
        <p:spPr>
          <a:xfrm>
            <a:off x="10199077" y="1301262"/>
            <a:ext cx="940777" cy="25497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189702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AEEBCC91-BD6F-4905-95F8-F5C035381535}"/>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6C43E15-5278-4FED-A65D-2C6825FC6CBF}"/>
              </a:ext>
            </a:extLst>
          </p:cNvPr>
          <p:cNvSpPr txBox="1"/>
          <p:nvPr/>
        </p:nvSpPr>
        <p:spPr>
          <a:xfrm>
            <a:off x="6348046" y="4475285"/>
            <a:ext cx="4325816" cy="1855177"/>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zh-TW" altLang="en-US" dirty="0"/>
          </a:p>
        </p:txBody>
      </p:sp>
      <p:pic>
        <p:nvPicPr>
          <p:cNvPr id="6" name="Picture 5">
            <a:extLst>
              <a:ext uri="{FF2B5EF4-FFF2-40B4-BE49-F238E27FC236}">
                <a16:creationId xmlns:a16="http://schemas.microsoft.com/office/drawing/2014/main" id="{92A80E7D-BDAC-4336-B2AE-7394A90FC2A0}"/>
              </a:ext>
            </a:extLst>
          </p:cNvPr>
          <p:cNvPicPr>
            <a:picLocks noChangeAspect="1"/>
          </p:cNvPicPr>
          <p:nvPr/>
        </p:nvPicPr>
        <p:blipFill rotWithShape="1">
          <a:blip r:embed="rId4"/>
          <a:srcRect t="10669" r="45409" b="4543"/>
          <a:stretch/>
        </p:blipFill>
        <p:spPr>
          <a:xfrm>
            <a:off x="61546" y="1151792"/>
            <a:ext cx="6028368" cy="5372102"/>
          </a:xfrm>
          <a:prstGeom prst="rect">
            <a:avLst/>
          </a:prstGeom>
        </p:spPr>
      </p:pic>
      <p:pic>
        <p:nvPicPr>
          <p:cNvPr id="10" name="Picture 9">
            <a:extLst>
              <a:ext uri="{FF2B5EF4-FFF2-40B4-BE49-F238E27FC236}">
                <a16:creationId xmlns:a16="http://schemas.microsoft.com/office/drawing/2014/main" id="{0FB3A8A1-DEF2-4B74-839A-1A780E7B7085}"/>
              </a:ext>
            </a:extLst>
          </p:cNvPr>
          <p:cNvPicPr>
            <a:picLocks noChangeAspect="1"/>
          </p:cNvPicPr>
          <p:nvPr/>
        </p:nvPicPr>
        <p:blipFill>
          <a:blip r:embed="rId5"/>
          <a:stretch>
            <a:fillRect/>
          </a:stretch>
        </p:blipFill>
        <p:spPr>
          <a:xfrm>
            <a:off x="6283345" y="1722102"/>
            <a:ext cx="5847109" cy="1635542"/>
          </a:xfrm>
          <a:prstGeom prst="rect">
            <a:avLst/>
          </a:prstGeom>
        </p:spPr>
      </p:pic>
    </p:spTree>
    <p:extLst>
      <p:ext uri="{BB962C8B-B14F-4D97-AF65-F5344CB8AC3E}">
        <p14:creationId xmlns:p14="http://schemas.microsoft.com/office/powerpoint/2010/main" val="883733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5" name="Picture 4">
            <a:extLst>
              <a:ext uri="{FF2B5EF4-FFF2-40B4-BE49-F238E27FC236}">
                <a16:creationId xmlns:a16="http://schemas.microsoft.com/office/drawing/2014/main" id="{2148EDBC-5E37-4872-9205-B5B7E91691BB}"/>
              </a:ext>
            </a:extLst>
          </p:cNvPr>
          <p:cNvPicPr>
            <a:picLocks noChangeAspect="1"/>
          </p:cNvPicPr>
          <p:nvPr/>
        </p:nvPicPr>
        <p:blipFill>
          <a:blip r:embed="rId3"/>
          <a:stretch>
            <a:fillRect/>
          </a:stretch>
        </p:blipFill>
        <p:spPr>
          <a:xfrm>
            <a:off x="6070601" y="4337022"/>
            <a:ext cx="6121400" cy="2515938"/>
          </a:xfrm>
          <a:prstGeom prst="rect">
            <a:avLst/>
          </a:prstGeom>
        </p:spPr>
      </p:pic>
      <p:pic>
        <p:nvPicPr>
          <p:cNvPr id="7" name="Picture 6">
            <a:extLst>
              <a:ext uri="{FF2B5EF4-FFF2-40B4-BE49-F238E27FC236}">
                <a16:creationId xmlns:a16="http://schemas.microsoft.com/office/drawing/2014/main" id="{3CDBEBF0-4A41-400E-9F65-65D21CF0082E}"/>
              </a:ext>
            </a:extLst>
          </p:cNvPr>
          <p:cNvPicPr>
            <a:picLocks noChangeAspect="1"/>
          </p:cNvPicPr>
          <p:nvPr/>
        </p:nvPicPr>
        <p:blipFill rotWithShape="1">
          <a:blip r:embed="rId4"/>
          <a:srcRect l="50000"/>
          <a:stretch/>
        </p:blipFill>
        <p:spPr>
          <a:xfrm>
            <a:off x="0" y="-5040"/>
            <a:ext cx="6070600" cy="6858000"/>
          </a:xfrm>
          <a:prstGeom prst="rect">
            <a:avLst/>
          </a:prstGeom>
        </p:spPr>
      </p:pic>
      <p:pic>
        <p:nvPicPr>
          <p:cNvPr id="10" name="Picture 9">
            <a:extLst>
              <a:ext uri="{FF2B5EF4-FFF2-40B4-BE49-F238E27FC236}">
                <a16:creationId xmlns:a16="http://schemas.microsoft.com/office/drawing/2014/main" id="{B31FEB6F-1EB7-4DB5-B7EC-9B2C326E0B5E}"/>
              </a:ext>
            </a:extLst>
          </p:cNvPr>
          <p:cNvPicPr>
            <a:picLocks noChangeAspect="1"/>
          </p:cNvPicPr>
          <p:nvPr/>
        </p:nvPicPr>
        <p:blipFill>
          <a:blip r:embed="rId5"/>
          <a:stretch>
            <a:fillRect/>
          </a:stretch>
        </p:blipFill>
        <p:spPr>
          <a:xfrm>
            <a:off x="6096001" y="5040"/>
            <a:ext cx="6070600" cy="4337154"/>
          </a:xfrm>
          <a:prstGeom prst="rect">
            <a:avLst/>
          </a:prstGeom>
        </p:spPr>
      </p:pic>
    </p:spTree>
    <p:extLst>
      <p:ext uri="{BB962C8B-B14F-4D97-AF65-F5344CB8AC3E}">
        <p14:creationId xmlns:p14="http://schemas.microsoft.com/office/powerpoint/2010/main" val="3766084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BE030630-E260-408D-B813-E995391EBE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47056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8" name="Picture 7">
            <a:extLst>
              <a:ext uri="{FF2B5EF4-FFF2-40B4-BE49-F238E27FC236}">
                <a16:creationId xmlns:a16="http://schemas.microsoft.com/office/drawing/2014/main" id="{0E76749B-B217-420B-B3FC-C8408C1F1DCB}"/>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873BD66-2FE1-40C4-963F-5E4FB1D7B3AB}"/>
              </a:ext>
            </a:extLst>
          </p:cNvPr>
          <p:cNvSpPr txBox="1"/>
          <p:nvPr/>
        </p:nvSpPr>
        <p:spPr>
          <a:xfrm>
            <a:off x="6242538" y="3057148"/>
            <a:ext cx="5767754" cy="369332"/>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t>However, it is not generating alerts, I need to configure it</a:t>
            </a:r>
            <a:endParaRPr lang="zh-TW" altLang="en-US" dirty="0"/>
          </a:p>
        </p:txBody>
      </p:sp>
    </p:spTree>
    <p:extLst>
      <p:ext uri="{BB962C8B-B14F-4D97-AF65-F5344CB8AC3E}">
        <p14:creationId xmlns:p14="http://schemas.microsoft.com/office/powerpoint/2010/main" val="25786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71A61FF8-6051-43AF-B937-D7B6EE4DFB69}"/>
              </a:ext>
            </a:extLst>
          </p:cNvPr>
          <p:cNvSpPr txBox="1"/>
          <p:nvPr/>
        </p:nvSpPr>
        <p:spPr>
          <a:xfrm>
            <a:off x="2220058" y="419084"/>
            <a:ext cx="7095392"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1.  NETWORK  MONITORING  USING  SNORT</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E43D8E3-1183-44AC-87B2-8F50DD251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482" y="96785"/>
            <a:ext cx="2226054" cy="1213200"/>
          </a:xfrm>
          <a:prstGeom prst="rect">
            <a:avLst/>
          </a:prstGeom>
        </p:spPr>
      </p:pic>
      <p:sp>
        <p:nvSpPr>
          <p:cNvPr id="6" name="TextBox 5">
            <a:extLst>
              <a:ext uri="{FF2B5EF4-FFF2-40B4-BE49-F238E27FC236}">
                <a16:creationId xmlns:a16="http://schemas.microsoft.com/office/drawing/2014/main" id="{A27FC334-D6E0-4182-B545-00B8D785425B}"/>
              </a:ext>
            </a:extLst>
          </p:cNvPr>
          <p:cNvSpPr txBox="1"/>
          <p:nvPr/>
        </p:nvSpPr>
        <p:spPr>
          <a:xfrm>
            <a:off x="342900" y="1406769"/>
            <a:ext cx="11087100" cy="4801314"/>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SNORT is a powerful open-source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intrusion detection system (IDS)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intrusion prevention system (IPS)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that provides real-time network traffic analysis and data packet logging. SNORT uses a rule-based language that combines anomaly, protocol, and signature inspection methods to detect potentially malicious activity. </a:t>
            </a:r>
          </a:p>
          <a:p>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Using SNORT, network admins can spot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denial-of-service (DoS)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distributed DoS (DDoS)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Common Gateway Interface (CGI) attacks, buffer overflows, stealth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port scans</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 and various other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creates a series of rules that define malicious network activity, identify malicious packets, and send alerts to users.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SNORT is a free-to-use open-source piece of software that can be deployed by individuals and organizations. The SNORT rule language decides the network traffic to monitor and the actions to take upon detecting harmful packets. It functions similarly to sniffers and intrusion detection systems, capable of identifying malicious packets.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Snort has three main modes:</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packet sniffer -(similar to Wireshark) ­ displays the network traffic in real time </a:t>
            </a: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packet logger -(useful e.g. for network traffic debugging) ­ saves the network traffic to the disk </a:t>
            </a: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network intrusion detection ­-matches the network traffic against signatures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and performs the specified actions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7449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4" name="TextBox 3">
            <a:extLst>
              <a:ext uri="{FF2B5EF4-FFF2-40B4-BE49-F238E27FC236}">
                <a16:creationId xmlns:a16="http://schemas.microsoft.com/office/drawing/2014/main" id="{39A6F0F4-5893-471C-93AF-7F05B2C4879F}"/>
              </a:ext>
            </a:extLst>
          </p:cNvPr>
          <p:cNvSpPr txBox="1"/>
          <p:nvPr/>
        </p:nvSpPr>
        <p:spPr>
          <a:xfrm>
            <a:off x="3101835" y="292735"/>
            <a:ext cx="5601468"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Things to do in the upcoming week</a:t>
            </a:r>
            <a:endPar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8918E9D-9BEB-4618-911C-4CC7888F3092}"/>
              </a:ext>
            </a:extLst>
          </p:cNvPr>
          <p:cNvSpPr txBox="1"/>
          <p:nvPr/>
        </p:nvSpPr>
        <p:spPr>
          <a:xfrm>
            <a:off x="381000" y="2206870"/>
            <a:ext cx="11043138" cy="2862322"/>
          </a:xfrm>
          <a:prstGeom prst="rect">
            <a:avLst/>
          </a:prstGeom>
          <a:noFill/>
        </p:spPr>
        <p:txBody>
          <a:bodyPr wrap="square" rtlCol="0">
            <a:spAutoFit/>
          </a:bodyPr>
          <a:lstStyle/>
          <a:p>
            <a:pPr marL="342900" indent="-342900" algn="just">
              <a:buFont typeface="+mj-lt"/>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Monitor Wazuh for more logs generation.</a:t>
            </a:r>
          </a:p>
          <a:p>
            <a:pPr marL="342900" indent="-342900" algn="just">
              <a:buFont typeface="+mj-lt"/>
              <a:buAutoNum type="arabicPeriod"/>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Configure Wazuh for generating alerts.</a:t>
            </a:r>
          </a:p>
          <a:p>
            <a:pPr marL="342900" indent="-342900" algn="just">
              <a:buFont typeface="+mj-lt"/>
              <a:buAutoNum type="arabicPeriod"/>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Deploy Wazuh for Malware detonation.</a:t>
            </a:r>
          </a:p>
          <a:p>
            <a:pPr marL="342900" indent="-342900" algn="just">
              <a:buFont typeface="+mj-lt"/>
              <a:buAutoNum type="arabicPeriod"/>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Try performing various attacks on honeypot and determine if alerts are generated efficiently by Wazuh.</a:t>
            </a:r>
          </a:p>
          <a:p>
            <a:pPr marL="342900" indent="-342900" algn="just">
              <a:buFont typeface="+mj-lt"/>
              <a:buAutoNum type="arabicPeriod"/>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Work on Network Analysis which is one of my Mitre Engage Expose goal.</a:t>
            </a:r>
            <a:endParaRPr lang="zh-TW"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94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descr="Thank You Images – Browse 246,084 Stock Photos, Vectors, and ...">
            <a:extLst>
              <a:ext uri="{FF2B5EF4-FFF2-40B4-BE49-F238E27FC236}">
                <a16:creationId xmlns:a16="http://schemas.microsoft.com/office/drawing/2014/main" id="{01B4F69D-6239-4D49-848B-4825A13AE3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93176" y="1481668"/>
            <a:ext cx="981900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78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2">
            <a:extLst>
              <a:ext uri="{FF2B5EF4-FFF2-40B4-BE49-F238E27FC236}">
                <a16:creationId xmlns:a16="http://schemas.microsoft.com/office/drawing/2014/main" id="{5D5BE76F-2F08-463C-A97C-85D56DED0E47}"/>
              </a:ext>
            </a:extLst>
          </p:cNvPr>
          <p:cNvSpPr txBox="1"/>
          <p:nvPr/>
        </p:nvSpPr>
        <p:spPr>
          <a:xfrm>
            <a:off x="2224454" y="382927"/>
            <a:ext cx="7526215"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2.  System Activity Monitoring Using Sysmon</a:t>
            </a:r>
            <a:endPar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7D65BD-B3FD-464C-AF31-A50F6A721E30}"/>
              </a:ext>
            </a:extLst>
          </p:cNvPr>
          <p:cNvSpPr txBox="1"/>
          <p:nvPr/>
        </p:nvSpPr>
        <p:spPr>
          <a:xfrm>
            <a:off x="131885" y="1289074"/>
            <a:ext cx="11711354" cy="5355312"/>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short for System Monitor, is a powerful system monitoring tool for Linux operating systems that provides comprehensive insights into the system's performance, activities, and resource utilization.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It is designed to track and log various system activities, such as process creations, network connections, file creations, and more, enabling administrators to effectively monitor and analyze system behavior.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offers a holistic view of the system's activities, helping users identify potential security threats, track down suspicious activities, and troubleshoot performance issues.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By capturing detailed information about system events, Sysmon plays a crucial role in enhancing the overall security posture and operational efficiency of Linux systems.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With its extensive logging capabilities, Sysmon serves as a valuable resource for detecting and analyzing security incidents and potential breaches. It enables system administrators and security professionals to monitor and audit critical system events in real-time, </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8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237CC5E3-74A2-4901-A1C4-CD8D6F023B4F}"/>
              </a:ext>
            </a:extLst>
          </p:cNvPr>
          <p:cNvPicPr>
            <a:picLocks noChangeAspect="1"/>
          </p:cNvPicPr>
          <p:nvPr/>
        </p:nvPicPr>
        <p:blipFill rotWithShape="1">
          <a:blip r:embed="rId3"/>
          <a:srcRect r="1831" b="4872"/>
          <a:stretch/>
        </p:blipFill>
        <p:spPr>
          <a:xfrm>
            <a:off x="99158" y="88263"/>
            <a:ext cx="6540571" cy="6681473"/>
          </a:xfrm>
          <a:prstGeom prst="rect">
            <a:avLst/>
          </a:prstGeom>
        </p:spPr>
      </p:pic>
      <p:pic>
        <p:nvPicPr>
          <p:cNvPr id="5" name="Picture 4">
            <a:extLst>
              <a:ext uri="{FF2B5EF4-FFF2-40B4-BE49-F238E27FC236}">
                <a16:creationId xmlns:a16="http://schemas.microsoft.com/office/drawing/2014/main" id="{2382F471-40A0-4726-8C55-15736A947F68}"/>
              </a:ext>
            </a:extLst>
          </p:cNvPr>
          <p:cNvPicPr>
            <a:picLocks noChangeAspect="1"/>
          </p:cNvPicPr>
          <p:nvPr/>
        </p:nvPicPr>
        <p:blipFill rotWithShape="1">
          <a:blip r:embed="rId4"/>
          <a:srcRect l="20815" r="2548"/>
          <a:stretch/>
        </p:blipFill>
        <p:spPr>
          <a:xfrm>
            <a:off x="6639729" y="88263"/>
            <a:ext cx="5453113" cy="6681473"/>
          </a:xfrm>
          <a:prstGeom prst="rect">
            <a:avLst/>
          </a:prstGeom>
        </p:spPr>
      </p:pic>
      <p:cxnSp>
        <p:nvCxnSpPr>
          <p:cNvPr id="7" name="Straight Connector 6">
            <a:extLst>
              <a:ext uri="{FF2B5EF4-FFF2-40B4-BE49-F238E27FC236}">
                <a16:creationId xmlns:a16="http://schemas.microsoft.com/office/drawing/2014/main" id="{1D29D1C2-CB7C-405A-A602-3ED57B0FAFC4}"/>
              </a:ext>
            </a:extLst>
          </p:cNvPr>
          <p:cNvCxnSpPr/>
          <p:nvPr/>
        </p:nvCxnSpPr>
        <p:spPr>
          <a:xfrm>
            <a:off x="7174522" y="6172200"/>
            <a:ext cx="1705708" cy="0"/>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3611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EB2626E7-B265-4299-ACCB-BD7626FB32E9}"/>
              </a:ext>
            </a:extLst>
          </p:cNvPr>
          <p:cNvPicPr>
            <a:picLocks noChangeAspect="1"/>
          </p:cNvPicPr>
          <p:nvPr/>
        </p:nvPicPr>
        <p:blipFill>
          <a:blip r:embed="rId3"/>
          <a:stretch>
            <a:fillRect/>
          </a:stretch>
        </p:blipFill>
        <p:spPr>
          <a:xfrm>
            <a:off x="0" y="98425"/>
            <a:ext cx="12192000" cy="6661150"/>
          </a:xfrm>
          <a:prstGeom prst="rect">
            <a:avLst/>
          </a:prstGeom>
        </p:spPr>
      </p:pic>
    </p:spTree>
    <p:extLst>
      <p:ext uri="{BB962C8B-B14F-4D97-AF65-F5344CB8AC3E}">
        <p14:creationId xmlns:p14="http://schemas.microsoft.com/office/powerpoint/2010/main" val="223080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1549EFE4-070D-4E7B-B6BC-FDA0FF1CFE60}"/>
              </a:ext>
            </a:extLst>
          </p:cNvPr>
          <p:cNvPicPr>
            <a:picLocks noChangeAspect="1"/>
          </p:cNvPicPr>
          <p:nvPr/>
        </p:nvPicPr>
        <p:blipFill>
          <a:blip r:embed="rId3"/>
          <a:stretch>
            <a:fillRect/>
          </a:stretch>
        </p:blipFill>
        <p:spPr>
          <a:xfrm>
            <a:off x="15875" y="0"/>
            <a:ext cx="12160250" cy="6858000"/>
          </a:xfrm>
          <a:prstGeom prst="rect">
            <a:avLst/>
          </a:prstGeom>
        </p:spPr>
      </p:pic>
    </p:spTree>
    <p:extLst>
      <p:ext uri="{BB962C8B-B14F-4D97-AF65-F5344CB8AC3E}">
        <p14:creationId xmlns:p14="http://schemas.microsoft.com/office/powerpoint/2010/main" val="306382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80DA19F6-B626-498F-9C20-B1C6FEF0348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3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10" name="TextBox 9">
            <a:extLst>
              <a:ext uri="{FF2B5EF4-FFF2-40B4-BE49-F238E27FC236}">
                <a16:creationId xmlns:a16="http://schemas.microsoft.com/office/drawing/2014/main" id="{48759A2D-18BD-41CC-9328-A90B3FBC61E8}"/>
              </a:ext>
            </a:extLst>
          </p:cNvPr>
          <p:cNvSpPr txBox="1"/>
          <p:nvPr/>
        </p:nvSpPr>
        <p:spPr>
          <a:xfrm>
            <a:off x="2781209" y="151476"/>
            <a:ext cx="6213321"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Deploying Wazuh to Monitor Sysmon Events</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252B8C0-A698-4CFB-8F5A-7F96581C5D88}"/>
              </a:ext>
            </a:extLst>
          </p:cNvPr>
          <p:cNvSpPr txBox="1"/>
          <p:nvPr/>
        </p:nvSpPr>
        <p:spPr>
          <a:xfrm>
            <a:off x="183172" y="896816"/>
            <a:ext cx="11825656" cy="1477328"/>
          </a:xfrm>
          <a:prstGeom prst="rect">
            <a:avLst/>
          </a:prstGeom>
          <a:noFill/>
        </p:spPr>
        <p:txBody>
          <a:bodyPr wrap="square" rtlCol="0">
            <a:spAutoFit/>
          </a:bodyPr>
          <a:lstStyle/>
          <a:p>
            <a:pPr algn="l"/>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Prerequisites for monitoring Sysmon events using Wazuh is:</a:t>
            </a:r>
          </a:p>
          <a:p>
            <a:pPr algn="l"/>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1. Windows 7 or higher.</a:t>
            </a:r>
          </a:p>
          <a:p>
            <a:pPr algn="l"/>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2. Installing and configuring Sysmon</a:t>
            </a:r>
          </a:p>
          <a:p>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3. Installing </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Wazuh HIDS v1.1+</a:t>
            </a:r>
          </a:p>
        </p:txBody>
      </p:sp>
      <p:sp>
        <p:nvSpPr>
          <p:cNvPr id="5" name="TextBox 4">
            <a:extLst>
              <a:ext uri="{FF2B5EF4-FFF2-40B4-BE49-F238E27FC236}">
                <a16:creationId xmlns:a16="http://schemas.microsoft.com/office/drawing/2014/main" id="{3B8FDE03-A81A-431D-86CF-BB77CC04726F}"/>
              </a:ext>
            </a:extLst>
          </p:cNvPr>
          <p:cNvSpPr txBox="1"/>
          <p:nvPr/>
        </p:nvSpPr>
        <p:spPr>
          <a:xfrm>
            <a:off x="3106524" y="2657819"/>
            <a:ext cx="5064368"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Installing and configuring Wazuh</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B1C1888-4B11-474D-929A-D00A69CA1FD2}"/>
              </a:ext>
            </a:extLst>
          </p:cNvPr>
          <p:cNvSpPr txBox="1"/>
          <p:nvPr/>
        </p:nvSpPr>
        <p:spPr>
          <a:xfrm>
            <a:off x="183172" y="3467768"/>
            <a:ext cx="11825656" cy="2585323"/>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We can’t install Wazuh directly in Tpot , so I am building Wazuh in my t-pot as a Docker file.</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We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can deploy Wazuh as a single-node or multi-node stack.</a:t>
            </a:r>
          </a:p>
          <a:p>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Single-node deployment</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Deploys one Wazuh manager, indexer, and dashboard node.</a:t>
            </a:r>
          </a:p>
          <a:p>
            <a:pPr marL="342900" indent="-342900" algn="l">
              <a:buFont typeface="+mj-lt"/>
              <a:buAutoNum type="arabicPeriod"/>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2.   Multi-node deployment</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Deploys two Wazuh manager nodes (one master and one worker), three Wazuh indexer nodes, and a Wazuh dashboard node.</a:t>
            </a:r>
          </a:p>
          <a:p>
            <a:pPr algn="l"/>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8EC6837-0ED7-40A4-BAE2-250B9014F486}"/>
              </a:ext>
            </a:extLst>
          </p:cNvPr>
          <p:cNvPicPr>
            <a:picLocks noChangeAspect="1"/>
          </p:cNvPicPr>
          <p:nvPr/>
        </p:nvPicPr>
        <p:blipFill>
          <a:blip r:embed="rId3"/>
          <a:stretch>
            <a:fillRect/>
          </a:stretch>
        </p:blipFill>
        <p:spPr>
          <a:xfrm>
            <a:off x="8660423" y="804909"/>
            <a:ext cx="3270739" cy="1839791"/>
          </a:xfrm>
          <a:prstGeom prst="rect">
            <a:avLst/>
          </a:prstGeom>
        </p:spPr>
      </p:pic>
    </p:spTree>
    <p:extLst>
      <p:ext uri="{BB962C8B-B14F-4D97-AF65-F5344CB8AC3E}">
        <p14:creationId xmlns:p14="http://schemas.microsoft.com/office/powerpoint/2010/main" val="4213737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1087</Words>
  <Application>Microsoft Macintosh PowerPoint</Application>
  <PresentationFormat>Widescreen</PresentationFormat>
  <Paragraphs>138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新細明體</vt:lpstr>
      <vt:lpstr>Arial</vt:lpstr>
      <vt:lpstr>Calibri</vt:lpstr>
      <vt:lpstr>Calibri Light</vt:lpstr>
      <vt:lpstr>Manrope</vt:lpstr>
      <vt:lpstr>Segoe UI Variable Text Semibold</vt:lpstr>
      <vt:lpstr>Times New Roman</vt:lpstr>
      <vt:lpstr>Office Theme</vt:lpstr>
      <vt:lpstr>MITRE ENGAGE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ARUN ASHOK BADRI</cp:lastModifiedBy>
  <cp:revision>32</cp:revision>
  <dcterms:created xsi:type="dcterms:W3CDTF">2023-11-03T09:53:26Z</dcterms:created>
  <dcterms:modified xsi:type="dcterms:W3CDTF">2023-11-06T02:22:29Z</dcterms:modified>
</cp:coreProperties>
</file>